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theme/theme3.xml" ContentType="application/vnd.openxmlformats-officedocument.theme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447" r:id="rId4"/>
    <p:sldMasterId id="2147485551" r:id="rId5"/>
    <p:sldMasterId id="2147484351" r:id="rId6"/>
    <p:sldMasterId id="2147485603" r:id="rId7"/>
  </p:sldMasterIdLst>
  <p:notesMasterIdLst>
    <p:notesMasterId r:id="rId39"/>
  </p:notesMasterIdLst>
  <p:handoutMasterIdLst>
    <p:handoutMasterId r:id="rId40"/>
  </p:handoutMasterIdLst>
  <p:sldIdLst>
    <p:sldId id="2147479568" r:id="rId8"/>
    <p:sldId id="1661" r:id="rId9"/>
    <p:sldId id="2147478935" r:id="rId10"/>
    <p:sldId id="2147478934" r:id="rId11"/>
    <p:sldId id="2147479560" r:id="rId12"/>
    <p:sldId id="2147479542" r:id="rId13"/>
    <p:sldId id="2147479546" r:id="rId14"/>
    <p:sldId id="2147479547" r:id="rId15"/>
    <p:sldId id="264" r:id="rId16"/>
    <p:sldId id="2147478918" r:id="rId17"/>
    <p:sldId id="2147478917" r:id="rId18"/>
    <p:sldId id="2147478919" r:id="rId19"/>
    <p:sldId id="2145706081" r:id="rId20"/>
    <p:sldId id="2147479580" r:id="rId21"/>
    <p:sldId id="2147479583" r:id="rId22"/>
    <p:sldId id="2147479582" r:id="rId23"/>
    <p:sldId id="2147479581" r:id="rId24"/>
    <p:sldId id="2147479579" r:id="rId25"/>
    <p:sldId id="2147479585" r:id="rId26"/>
    <p:sldId id="2147479575" r:id="rId27"/>
    <p:sldId id="2147479576" r:id="rId28"/>
    <p:sldId id="2147479578" r:id="rId29"/>
    <p:sldId id="2147479577" r:id="rId30"/>
    <p:sldId id="2147479569" r:id="rId31"/>
    <p:sldId id="2147479552" r:id="rId32"/>
    <p:sldId id="2147469980" r:id="rId33"/>
    <p:sldId id="2147479553" r:id="rId34"/>
    <p:sldId id="2147479559" r:id="rId35"/>
    <p:sldId id="2147479554" r:id="rId36"/>
    <p:sldId id="2147479570" r:id="rId37"/>
    <p:sldId id="2147479556" r:id="rId3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UI" id="{38B656EC-D568-4EF7-8842-9FA1AE1192C9}">
          <p14:sldIdLst>
            <p14:sldId id="2147479568"/>
            <p14:sldId id="1661"/>
            <p14:sldId id="2147478935"/>
            <p14:sldId id="2147478934"/>
            <p14:sldId id="2147479560"/>
            <p14:sldId id="2147479542"/>
            <p14:sldId id="2147479546"/>
            <p14:sldId id="2147479547"/>
            <p14:sldId id="264"/>
            <p14:sldId id="2147478918"/>
            <p14:sldId id="2147478917"/>
            <p14:sldId id="2147478919"/>
            <p14:sldId id="2145706081"/>
            <p14:sldId id="2147479580"/>
            <p14:sldId id="2147479583"/>
            <p14:sldId id="2147479582"/>
            <p14:sldId id="2147479581"/>
            <p14:sldId id="2147479579"/>
            <p14:sldId id="2147479585"/>
          </p14:sldIdLst>
        </p14:section>
        <p14:section name="Coming in .NET 8" id="{F150D631-3C90-4D63-87D3-5D54871FA873}">
          <p14:sldIdLst>
            <p14:sldId id="2147479575"/>
            <p14:sldId id="2147479576"/>
            <p14:sldId id="2147479578"/>
            <p14:sldId id="2147479577"/>
            <p14:sldId id="2147479569"/>
            <p14:sldId id="2147479552"/>
            <p14:sldId id="2147469980"/>
          </p14:sldIdLst>
        </p14:section>
        <p14:section name="Getting Started with .NET MAUI" id="{536001B0-8754-4AEF-8187-45744B32DA15}">
          <p14:sldIdLst>
            <p14:sldId id="2147479553"/>
            <p14:sldId id="2147479559"/>
            <p14:sldId id="2147479554"/>
            <p14:sldId id="2147479570"/>
            <p14:sldId id="21474795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620F30E-024A-9D09-C7F5-0CB3A44B035E}" name="David Ortinau" initials="DO" userId="S::daortin@microsoft.com::b5e4c80a-90cf-4955-b38f-12665be84c58" providerId="AD"/>
  <p188:author id="{7D8A3E44-3B9C-A967-45A6-9E1690F9D28F}" name="Nikki Swift" initials="NS" userId="S::nikki.swift@simple-concepts.com::f85e910b-cb7b-48e6-b3ec-0449818b597d" providerId="AD"/>
  <p188:author id="{5692A16D-E1EC-5112-61E4-0A4A138310D9}" name="Maddy Montaquila (Leger)" initials="M(" userId="S::maleger@microsoft.com::76098227-6d94-4434-a4a4-58c0a52000fd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B900"/>
    <a:srgbClr val="C03BC4"/>
    <a:srgbClr val="40508D"/>
    <a:srgbClr val="1E1E1E"/>
    <a:srgbClr val="DEDFE6"/>
    <a:srgbClr val="463668"/>
    <a:srgbClr val="D4EC8E"/>
    <a:srgbClr val="000000"/>
    <a:srgbClr val="2A446F"/>
    <a:srgbClr val="8C8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64147A-CDDE-47BE-9E92-CEF426C1F476}" v="3722" dt="2023-05-25T16:16:53.761"/>
    <p1510:client id="{AB717E50-7FDC-944B-A917-572D916BB9D1}" v="1624" dt="2023-05-25T16:57:45.4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 autoAdjust="0"/>
    <p:restoredTop sz="94673" autoAdjust="0"/>
  </p:normalViewPr>
  <p:slideViewPr>
    <p:cSldViewPr snapToGrid="0">
      <p:cViewPr varScale="1">
        <p:scale>
          <a:sx n="79" d="100"/>
          <a:sy n="79" d="100"/>
        </p:scale>
        <p:origin x="806" y="58"/>
      </p:cViewPr>
      <p:guideLst/>
    </p:cSldViewPr>
  </p:slideViewPr>
  <p:outlineViewPr>
    <p:cViewPr>
      <p:scale>
        <a:sx n="33" d="100"/>
        <a:sy n="33" d="100"/>
      </p:scale>
      <p:origin x="0" y="-568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8/10/relationships/authors" Target="author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5/10/relationships/revisionInfo" Target="revisionInfo.xml"/><Relationship Id="rId20" Type="http://schemas.openxmlformats.org/officeDocument/2006/relationships/slide" Target="slides/slide13.xml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MAUI</c:v>
                </c:pt>
              </c:strCache>
            </c:strRef>
          </c:tx>
          <c:spPr>
            <a:ln w="50800" cap="rnd">
              <a:solidFill>
                <a:srgbClr val="C03BC4"/>
              </a:solidFill>
              <a:round/>
              <a:tailEnd type="triangle"/>
            </a:ln>
            <a:effectLst/>
          </c:spPr>
          <c:marker>
            <c:symbol val="none"/>
          </c:marker>
          <c:cat>
            <c:numRef>
              <c:f>Sheet1!$A$2:$A$15</c:f>
              <c:numCache>
                <c:formatCode>[$-409]mmm\-yy;@</c:formatCode>
                <c:ptCount val="14"/>
                <c:pt idx="0">
                  <c:v>44614</c:v>
                </c:pt>
                <c:pt idx="1">
                  <c:v>44642</c:v>
                </c:pt>
                <c:pt idx="2">
                  <c:v>44673</c:v>
                </c:pt>
                <c:pt idx="3">
                  <c:v>44703</c:v>
                </c:pt>
                <c:pt idx="4">
                  <c:v>44734</c:v>
                </c:pt>
                <c:pt idx="5">
                  <c:v>44764</c:v>
                </c:pt>
                <c:pt idx="6">
                  <c:v>44795</c:v>
                </c:pt>
                <c:pt idx="7">
                  <c:v>44826</c:v>
                </c:pt>
                <c:pt idx="8">
                  <c:v>44856</c:v>
                </c:pt>
                <c:pt idx="9">
                  <c:v>44887</c:v>
                </c:pt>
                <c:pt idx="10">
                  <c:v>44917</c:v>
                </c:pt>
                <c:pt idx="11">
                  <c:v>44949</c:v>
                </c:pt>
                <c:pt idx="12">
                  <c:v>44980</c:v>
                </c:pt>
                <c:pt idx="13">
                  <c:v>45008</c:v>
                </c:pt>
              </c:numCache>
            </c:numRef>
          </c:cat>
          <c:val>
            <c:numRef>
              <c:f>Sheet1!#REF!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5DF-42D5-8975-3FC9A70DD07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</c:strCache>
            </c:strRef>
          </c:tx>
          <c:spPr>
            <a:ln w="28575" cap="rnd">
              <a:solidFill>
                <a:srgbClr val="0078D4"/>
              </a:solidFill>
              <a:round/>
              <a:tailEnd type="triangle" w="lg" len="lg"/>
            </a:ln>
            <a:effectLst/>
          </c:spPr>
          <c:marker>
            <c:symbol val="none"/>
          </c:marker>
          <c:cat>
            <c:numRef>
              <c:f>Sheet1!$A$2:$A$15</c:f>
              <c:numCache>
                <c:formatCode>[$-409]mmm\-yy;@</c:formatCode>
                <c:ptCount val="14"/>
                <c:pt idx="0">
                  <c:v>44614</c:v>
                </c:pt>
                <c:pt idx="1">
                  <c:v>44642</c:v>
                </c:pt>
                <c:pt idx="2">
                  <c:v>44673</c:v>
                </c:pt>
                <c:pt idx="3">
                  <c:v>44703</c:v>
                </c:pt>
                <c:pt idx="4">
                  <c:v>44734</c:v>
                </c:pt>
                <c:pt idx="5">
                  <c:v>44764</c:v>
                </c:pt>
                <c:pt idx="6">
                  <c:v>44795</c:v>
                </c:pt>
                <c:pt idx="7">
                  <c:v>44826</c:v>
                </c:pt>
                <c:pt idx="8">
                  <c:v>44856</c:v>
                </c:pt>
                <c:pt idx="9">
                  <c:v>44887</c:v>
                </c:pt>
                <c:pt idx="10">
                  <c:v>44917</c:v>
                </c:pt>
                <c:pt idx="11">
                  <c:v>44949</c:v>
                </c:pt>
                <c:pt idx="12">
                  <c:v>44980</c:v>
                </c:pt>
                <c:pt idx="13">
                  <c:v>45008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0</c:v>
                </c:pt>
                <c:pt idx="1">
                  <c:v>10</c:v>
                </c:pt>
                <c:pt idx="2">
                  <c:v>35</c:v>
                </c:pt>
                <c:pt idx="3">
                  <c:v>92</c:v>
                </c:pt>
                <c:pt idx="4">
                  <c:v>144</c:v>
                </c:pt>
                <c:pt idx="5">
                  <c:v>145</c:v>
                </c:pt>
                <c:pt idx="6">
                  <c:v>317</c:v>
                </c:pt>
                <c:pt idx="7">
                  <c:v>371</c:v>
                </c:pt>
                <c:pt idx="8">
                  <c:v>384</c:v>
                </c:pt>
                <c:pt idx="9">
                  <c:v>487</c:v>
                </c:pt>
                <c:pt idx="10">
                  <c:v>452</c:v>
                </c:pt>
                <c:pt idx="11">
                  <c:v>517</c:v>
                </c:pt>
                <c:pt idx="12">
                  <c:v>584</c:v>
                </c:pt>
                <c:pt idx="13">
                  <c:v>636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5DF-42D5-8975-3FC9A70DD0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7435056"/>
        <c:axId val="1843460463"/>
      </c:lineChart>
      <c:dateAx>
        <c:axId val="1117435056"/>
        <c:scaling>
          <c:orientation val="minMax"/>
        </c:scaling>
        <c:delete val="0"/>
        <c:axPos val="b"/>
        <c:numFmt formatCode="[$-409]mmm\-yy;@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43460463"/>
        <c:crosses val="autoZero"/>
        <c:auto val="1"/>
        <c:lblOffset val="100"/>
        <c:baseTimeUnit val="months"/>
      </c:dateAx>
      <c:valAx>
        <c:axId val="1843460463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Monthly</a:t>
                </a:r>
                <a:r>
                  <a:rPr lang="en-US" baseline="0"/>
                  <a:t> Active Users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1117435056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6/20/2023 11:00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269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03FF12-3FF5-834E-A7A8-2FE87FE71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6691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03FF12-3FF5-834E-A7A8-2FE87FE71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4377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2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48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72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239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7462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068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6882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93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0FDE02-5D61-4CE0-BDBF-F1B1C3A6659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5767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03FF12-3FF5-834E-A7A8-2FE87FE71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65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03FF12-3FF5-834E-A7A8-2FE87FE71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46707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03FF12-3FF5-834E-A7A8-2FE87FE71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46185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89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152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5788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9698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628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4982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880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6/20/2023 8:35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546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51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20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85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6/20/2023 8:35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946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03FF12-3FF5-834E-A7A8-2FE87FE71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39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F03FF12-3FF5-834E-A7A8-2FE87FE711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4794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eg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8.jpe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2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4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emf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jpeg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8.jpeg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2.jpeg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3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119F4C-2DE2-3547-E77C-1C242DADDA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088C7BD6-4221-C206-2F74-8902CE2464F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0587893-D836-5659-E579-9A16F52959A6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987A261A-E739-9D95-9B50-DF5AA7B9EA78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E00FAAA-23B3-A8DE-354A-54E05B2A731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5990B4A-FCB5-9ACB-00F9-FD773EFA9A66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A0E468B-3B0E-CE49-C283-E2E6530A364A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6628F66-6BF5-F092-FB4C-26B696280D00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0926998-CBB7-5E33-68F7-EA5852035EE5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67BF80A-C170-CDEA-0B62-6DC1E78075F3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AEE3E6-BA0B-C6D4-53D9-0985AC95AE4D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FB31C9-BE41-95AC-B14A-FB1CE14A25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B3DA13A-E2F1-8076-8A18-78420CC7F31F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62BFCE3-263A-59BA-1037-F7A66B7D23A0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28D8652-93FD-7710-BDD3-1647D19C310F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B4EA9CA-F31E-EFCB-99CC-C6E729A0F0E8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82C2976-DE8F-CCA6-54F6-D50B5DD05EB6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170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75056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105395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64401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412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44467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435554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2703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151196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619103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593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2355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256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5321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6060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03085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06459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5997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250834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13453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356108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99883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91509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25489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9638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30874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65982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15417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57819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86533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017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4250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A3A3A3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11060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53436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7888031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59969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364941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57048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91715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64242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48791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003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580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3319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29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7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462130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B75A0920-A5C0-44B4-805C-2A21395BDE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pic>
        <p:nvPicPr>
          <p:cNvPr id="3" name="Picture 2" descr="Woman with Surface Studio">
            <a:extLst>
              <a:ext uri="{FF2B5EF4-FFF2-40B4-BE49-F238E27FC236}">
                <a16:creationId xmlns:a16="http://schemas.microsoft.com/office/drawing/2014/main" id="{DF420509-B374-8484-B263-30454C986927}"/>
              </a:ext>
            </a:extLst>
          </p:cNvPr>
          <p:cNvPicPr>
            <a:picLocks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63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55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2">
    <p:bg>
      <p:bgPr>
        <a:solidFill>
          <a:srgbClr val="E8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302431"/>
            <a:ext cx="4167887" cy="1231106"/>
          </a:xfrm>
        </p:spPr>
        <p:txBody>
          <a:bodyPr anchor="b" anchorCtr="0">
            <a:sp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0"/>
            <a:ext cx="4164583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4D1E6E7-6980-34C8-5B50-9BC3D2B8E20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3" name="Picture 2" descr="Woman with Surface Studio">
            <a:extLst>
              <a:ext uri="{FF2B5EF4-FFF2-40B4-BE49-F238E27FC236}">
                <a16:creationId xmlns:a16="http://schemas.microsoft.com/office/drawing/2014/main" id="{E3C22DE9-6C06-CD7D-B666-8E7B013109AB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27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5ACBF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urred colorful background event walk-in slide.">
            <a:extLst>
              <a:ext uri="{FF2B5EF4-FFF2-40B4-BE49-F238E27FC236}">
                <a16:creationId xmlns:a16="http://schemas.microsoft.com/office/drawing/2014/main" id="{4399D1A5-C9CE-ABF9-9162-DCBA64CF751B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alphaModFix amt="8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026" t="3222" r="15224" b="5597"/>
          <a:stretch/>
        </p:blipFill>
        <p:spPr bwMode="ltGray">
          <a:xfrm rot="16200000" flipH="1">
            <a:off x="2668524" y="-2665476"/>
            <a:ext cx="6858000" cy="12188952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94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070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399499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685683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57144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731108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0701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60724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2137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29758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25028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3889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3731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78727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249821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907187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430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488562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52025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840192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03448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849232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554811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664300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469870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713222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0209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54751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24068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55520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2142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7180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425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13925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17361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6555816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421963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4021040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0561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614241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456622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902800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8039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487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32546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110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490754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7DFFE5-04B8-BEAD-CA14-B44D1B0618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D4EC8E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07F2E3-ADBA-976C-D1EE-6EED443BC8E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7887013" y="1090"/>
            <a:ext cx="4304988" cy="68558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00000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EF3A5-7C78-051A-D6EA-F40975B865A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515416" y="933"/>
            <a:ext cx="3676584" cy="68561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00000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449366" y="688"/>
            <a:ext cx="3742634" cy="68566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0D0199-9B4A-EF92-5063-6750098BCE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9700717" y="0"/>
            <a:ext cx="24908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D0EE4-3C49-A80E-398D-B86EFDBC5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BCFC-BCB0-9C8C-C595-68E45705F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4B0A4-C4A5-8AF0-DA32-C42FD06C7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417ED-24FD-43FC-80EF-65E6B6BD71A0}" type="datetimeFigureOut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9F24B-CDB3-2122-2EC4-ADA99779D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F99EAD-5C1B-B527-9234-866E80739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FEEA0-0E09-40C1-8543-25C77A11F7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93366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0DF85D34-3657-0AC7-566B-40ED302370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pic>
        <p:nvPicPr>
          <p:cNvPr id="21" name="MS logo white - EMF" descr="Microsoft logo white text version">
            <a:extLst>
              <a:ext uri="{FF2B5EF4-FFF2-40B4-BE49-F238E27FC236}">
                <a16:creationId xmlns:a16="http://schemas.microsoft.com/office/drawing/2014/main" id="{D8020306-3F04-2E10-3B38-56D82E12BA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8F5790-1680-4D53-DE71-1AF149D2385C}"/>
              </a:ext>
            </a:extLst>
          </p:cNvPr>
          <p:cNvGrpSpPr/>
          <p:nvPr userDrawn="1"/>
        </p:nvGrpSpPr>
        <p:grpSpPr bwMode="white">
          <a:xfrm>
            <a:off x="580572" y="2702873"/>
            <a:ext cx="3265035" cy="1452255"/>
            <a:chOff x="747712" y="1907208"/>
            <a:chExt cx="7227855" cy="3214877"/>
          </a:xfrm>
          <a:gradFill flip="none" rotWithShape="1">
            <a:gsLst>
              <a:gs pos="0">
                <a:srgbClr val="D4EC8E"/>
              </a:gs>
              <a:gs pos="34000">
                <a:srgbClr val="D7E78E"/>
              </a:gs>
              <a:gs pos="69000">
                <a:srgbClr val="FFA48B"/>
              </a:gs>
            </a:gsLst>
            <a:lin ang="2700000" scaled="1"/>
            <a:tileRect/>
          </a:gra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BA94CBD-413D-BA88-6C11-4E35B1A638EF}"/>
                </a:ext>
              </a:extLst>
            </p:cNvPr>
            <p:cNvSpPr/>
            <p:nvPr/>
          </p:nvSpPr>
          <p:spPr bwMode="white">
            <a:xfrm>
              <a:off x="747712" y="2000648"/>
              <a:ext cx="1371028" cy="1276731"/>
            </a:xfrm>
            <a:custGeom>
              <a:avLst/>
              <a:gdLst>
                <a:gd name="connsiteX0" fmla="*/ 1371029 w 1371028"/>
                <a:gd name="connsiteY0" fmla="*/ 1276731 h 1276731"/>
                <a:gd name="connsiteX1" fmla="*/ 1160907 w 1371028"/>
                <a:gd name="connsiteY1" fmla="*/ 1276731 h 1276731"/>
                <a:gd name="connsiteX2" fmla="*/ 1160907 w 1371028"/>
                <a:gd name="connsiteY2" fmla="*/ 450533 h 1276731"/>
                <a:gd name="connsiteX3" fmla="*/ 1173385 w 1371028"/>
                <a:gd name="connsiteY3" fmla="*/ 202121 h 1276731"/>
                <a:gd name="connsiteX4" fmla="*/ 1169861 w 1371028"/>
                <a:gd name="connsiteY4" fmla="*/ 202121 h 1276731"/>
                <a:gd name="connsiteX5" fmla="*/ 1135094 w 1371028"/>
                <a:gd name="connsiteY5" fmla="*/ 322326 h 1276731"/>
                <a:gd name="connsiteX6" fmla="*/ 754094 w 1371028"/>
                <a:gd name="connsiteY6" fmla="*/ 1276731 h 1276731"/>
                <a:gd name="connsiteX7" fmla="*/ 608076 w 1371028"/>
                <a:gd name="connsiteY7" fmla="*/ 1276731 h 1276731"/>
                <a:gd name="connsiteX8" fmla="*/ 226124 w 1371028"/>
                <a:gd name="connsiteY8" fmla="*/ 329470 h 1276731"/>
                <a:gd name="connsiteX9" fmla="*/ 192310 w 1371028"/>
                <a:gd name="connsiteY9" fmla="*/ 202121 h 1276731"/>
                <a:gd name="connsiteX10" fmla="*/ 188786 w 1371028"/>
                <a:gd name="connsiteY10" fmla="*/ 202121 h 1276731"/>
                <a:gd name="connsiteX11" fmla="*/ 195929 w 1371028"/>
                <a:gd name="connsiteY11" fmla="*/ 452247 h 1276731"/>
                <a:gd name="connsiteX12" fmla="*/ 195929 w 1371028"/>
                <a:gd name="connsiteY12" fmla="*/ 1276636 h 1276731"/>
                <a:gd name="connsiteX13" fmla="*/ 0 w 1371028"/>
                <a:gd name="connsiteY13" fmla="*/ 1276636 h 1276731"/>
                <a:gd name="connsiteX14" fmla="*/ 0 w 1371028"/>
                <a:gd name="connsiteY14" fmla="*/ 0 h 1276731"/>
                <a:gd name="connsiteX15" fmla="*/ 298228 w 1371028"/>
                <a:gd name="connsiteY15" fmla="*/ 0 h 1276731"/>
                <a:gd name="connsiteX16" fmla="*/ 633889 w 1371028"/>
                <a:gd name="connsiteY16" fmla="*/ 850202 h 1276731"/>
                <a:gd name="connsiteX17" fmla="*/ 683705 w 1371028"/>
                <a:gd name="connsiteY17" fmla="*/ 996220 h 1276731"/>
                <a:gd name="connsiteX18" fmla="*/ 688181 w 1371028"/>
                <a:gd name="connsiteY18" fmla="*/ 996220 h 1276731"/>
                <a:gd name="connsiteX19" fmla="*/ 741617 w 1371028"/>
                <a:gd name="connsiteY19" fmla="*/ 846677 h 1276731"/>
                <a:gd name="connsiteX20" fmla="*/ 1083469 w 1371028"/>
                <a:gd name="connsiteY20" fmla="*/ 0 h 1276731"/>
                <a:gd name="connsiteX21" fmla="*/ 1371029 w 1371028"/>
                <a:gd name="connsiteY21" fmla="*/ 0 h 1276731"/>
                <a:gd name="connsiteX22" fmla="*/ 1371029 w 1371028"/>
                <a:gd name="connsiteY22" fmla="*/ 1276636 h 127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71028" h="1276731">
                  <a:moveTo>
                    <a:pt x="1371029" y="1276731"/>
                  </a:moveTo>
                  <a:lnTo>
                    <a:pt x="1160907" y="1276731"/>
                  </a:lnTo>
                  <a:lnTo>
                    <a:pt x="1160907" y="450533"/>
                  </a:lnTo>
                  <a:cubicBezTo>
                    <a:pt x="1160907" y="382905"/>
                    <a:pt x="1165098" y="300038"/>
                    <a:pt x="1173385" y="202121"/>
                  </a:cubicBezTo>
                  <a:lnTo>
                    <a:pt x="1169861" y="202121"/>
                  </a:lnTo>
                  <a:cubicBezTo>
                    <a:pt x="1156811" y="257937"/>
                    <a:pt x="1145191" y="297942"/>
                    <a:pt x="1135094" y="322326"/>
                  </a:cubicBezTo>
                  <a:lnTo>
                    <a:pt x="754094" y="1276731"/>
                  </a:lnTo>
                  <a:lnTo>
                    <a:pt x="608076" y="1276731"/>
                  </a:lnTo>
                  <a:lnTo>
                    <a:pt x="226124" y="329470"/>
                  </a:lnTo>
                  <a:cubicBezTo>
                    <a:pt x="215456" y="301562"/>
                    <a:pt x="204121" y="259175"/>
                    <a:pt x="192310" y="202121"/>
                  </a:cubicBezTo>
                  <a:lnTo>
                    <a:pt x="188786" y="202121"/>
                  </a:lnTo>
                  <a:cubicBezTo>
                    <a:pt x="193548" y="253174"/>
                    <a:pt x="195929" y="336518"/>
                    <a:pt x="195929" y="452247"/>
                  </a:cubicBezTo>
                  <a:lnTo>
                    <a:pt x="195929" y="1276636"/>
                  </a:lnTo>
                  <a:lnTo>
                    <a:pt x="0" y="1276636"/>
                  </a:lnTo>
                  <a:lnTo>
                    <a:pt x="0" y="0"/>
                  </a:lnTo>
                  <a:lnTo>
                    <a:pt x="298228" y="0"/>
                  </a:lnTo>
                  <a:lnTo>
                    <a:pt x="633889" y="850202"/>
                  </a:lnTo>
                  <a:cubicBezTo>
                    <a:pt x="659416" y="915543"/>
                    <a:pt x="675989" y="964121"/>
                    <a:pt x="683705" y="996220"/>
                  </a:cubicBezTo>
                  <a:lnTo>
                    <a:pt x="688181" y="996220"/>
                  </a:lnTo>
                  <a:cubicBezTo>
                    <a:pt x="710089" y="929164"/>
                    <a:pt x="727901" y="879253"/>
                    <a:pt x="741617" y="846677"/>
                  </a:cubicBezTo>
                  <a:lnTo>
                    <a:pt x="1083469" y="0"/>
                  </a:lnTo>
                  <a:lnTo>
                    <a:pt x="1371029" y="0"/>
                  </a:lnTo>
                  <a:lnTo>
                    <a:pt x="1371029" y="127663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1B0C5AE-D2E3-4968-6E52-50945EE5BDCB}"/>
                </a:ext>
              </a:extLst>
            </p:cNvPr>
            <p:cNvSpPr/>
            <p:nvPr/>
          </p:nvSpPr>
          <p:spPr bwMode="white">
            <a:xfrm>
              <a:off x="2300001" y="1939211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00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C8F9B95-3783-5A61-96F1-A60710EFB19E}"/>
                </a:ext>
              </a:extLst>
            </p:cNvPr>
            <p:cNvSpPr/>
            <p:nvPr/>
          </p:nvSpPr>
          <p:spPr bwMode="white">
            <a:xfrm>
              <a:off x="2681572" y="2344310"/>
              <a:ext cx="712279" cy="954500"/>
            </a:xfrm>
            <a:custGeom>
              <a:avLst/>
              <a:gdLst>
                <a:gd name="connsiteX0" fmla="*/ 711327 w 712279"/>
                <a:gd name="connsiteY0" fmla="*/ 891254 h 954500"/>
                <a:gd name="connsiteX1" fmla="*/ 452247 w 712279"/>
                <a:gd name="connsiteY1" fmla="*/ 954500 h 954500"/>
                <a:gd name="connsiteX2" fmla="*/ 124587 w 712279"/>
                <a:gd name="connsiteY2" fmla="*/ 827627 h 954500"/>
                <a:gd name="connsiteX3" fmla="*/ 0 w 712279"/>
                <a:gd name="connsiteY3" fmla="*/ 498634 h 954500"/>
                <a:gd name="connsiteX4" fmla="*/ 134017 w 712279"/>
                <a:gd name="connsiteY4" fmla="*/ 136684 h 954500"/>
                <a:gd name="connsiteX5" fmla="*/ 492347 w 712279"/>
                <a:gd name="connsiteY5" fmla="*/ 0 h 954500"/>
                <a:gd name="connsiteX6" fmla="*/ 712280 w 712279"/>
                <a:gd name="connsiteY6" fmla="*/ 43625 h 954500"/>
                <a:gd name="connsiteX7" fmla="*/ 712280 w 712279"/>
                <a:gd name="connsiteY7" fmla="*/ 235934 h 954500"/>
                <a:gd name="connsiteX8" fmla="*/ 509302 w 712279"/>
                <a:gd name="connsiteY8" fmla="*/ 164687 h 954500"/>
                <a:gd name="connsiteX9" fmla="*/ 294704 w 712279"/>
                <a:gd name="connsiteY9" fmla="*/ 253270 h 954500"/>
                <a:gd name="connsiteX10" fmla="*/ 210979 w 712279"/>
                <a:gd name="connsiteY10" fmla="*/ 485204 h 954500"/>
                <a:gd name="connsiteX11" fmla="*/ 289750 w 712279"/>
                <a:gd name="connsiteY11" fmla="*/ 708660 h 954500"/>
                <a:gd name="connsiteX12" fmla="*/ 501205 w 712279"/>
                <a:gd name="connsiteY12" fmla="*/ 790575 h 954500"/>
                <a:gd name="connsiteX13" fmla="*/ 711327 w 712279"/>
                <a:gd name="connsiteY13" fmla="*/ 711327 h 954500"/>
                <a:gd name="connsiteX14" fmla="*/ 711327 w 712279"/>
                <a:gd name="connsiteY14" fmla="*/ 891159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12279" h="954500">
                  <a:moveTo>
                    <a:pt x="711327" y="891254"/>
                  </a:moveTo>
                  <a:cubicBezTo>
                    <a:pt x="638270" y="933355"/>
                    <a:pt x="551974" y="954500"/>
                    <a:pt x="452247" y="954500"/>
                  </a:cubicBezTo>
                  <a:cubicBezTo>
                    <a:pt x="316897" y="954500"/>
                    <a:pt x="207740" y="912209"/>
                    <a:pt x="124587" y="827627"/>
                  </a:cubicBezTo>
                  <a:cubicBezTo>
                    <a:pt x="41529" y="743045"/>
                    <a:pt x="0" y="633413"/>
                    <a:pt x="0" y="498634"/>
                  </a:cubicBezTo>
                  <a:cubicBezTo>
                    <a:pt x="0" y="348520"/>
                    <a:pt x="44672" y="227838"/>
                    <a:pt x="134017" y="136684"/>
                  </a:cubicBezTo>
                  <a:cubicBezTo>
                    <a:pt x="223361" y="45625"/>
                    <a:pt x="342805" y="0"/>
                    <a:pt x="492347" y="0"/>
                  </a:cubicBezTo>
                  <a:cubicBezTo>
                    <a:pt x="575405" y="0"/>
                    <a:pt x="648748" y="14573"/>
                    <a:pt x="712280" y="43625"/>
                  </a:cubicBezTo>
                  <a:lnTo>
                    <a:pt x="712280" y="235934"/>
                  </a:lnTo>
                  <a:cubicBezTo>
                    <a:pt x="648748" y="188500"/>
                    <a:pt x="581120" y="164687"/>
                    <a:pt x="509302" y="164687"/>
                  </a:cubicBezTo>
                  <a:cubicBezTo>
                    <a:pt x="422053" y="164687"/>
                    <a:pt x="350520" y="194215"/>
                    <a:pt x="294704" y="253270"/>
                  </a:cubicBezTo>
                  <a:cubicBezTo>
                    <a:pt x="238887" y="312325"/>
                    <a:pt x="210979" y="389668"/>
                    <a:pt x="210979" y="485204"/>
                  </a:cubicBezTo>
                  <a:cubicBezTo>
                    <a:pt x="210979" y="580739"/>
                    <a:pt x="237268" y="654082"/>
                    <a:pt x="289750" y="708660"/>
                  </a:cubicBezTo>
                  <a:cubicBezTo>
                    <a:pt x="342233" y="763238"/>
                    <a:pt x="412718" y="790575"/>
                    <a:pt x="501205" y="790575"/>
                  </a:cubicBezTo>
                  <a:cubicBezTo>
                    <a:pt x="575405" y="790575"/>
                    <a:pt x="645414" y="764191"/>
                    <a:pt x="711327" y="711327"/>
                  </a:cubicBezTo>
                  <a:lnTo>
                    <a:pt x="711327" y="89115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9D6DBAB-B6F5-BDBF-0DA7-135780CED5BF}"/>
                </a:ext>
              </a:extLst>
            </p:cNvPr>
            <p:cNvSpPr/>
            <p:nvPr/>
          </p:nvSpPr>
          <p:spPr bwMode="white">
            <a:xfrm>
              <a:off x="3579494" y="2349739"/>
              <a:ext cx="528828" cy="927639"/>
            </a:xfrm>
            <a:custGeom>
              <a:avLst/>
              <a:gdLst>
                <a:gd name="connsiteX0" fmla="*/ 528828 w 528828"/>
                <a:gd name="connsiteY0" fmla="*/ 212693 h 927639"/>
                <a:gd name="connsiteX1" fmla="*/ 421100 w 528828"/>
                <a:gd name="connsiteY1" fmla="*/ 183356 h 927639"/>
                <a:gd name="connsiteX2" fmla="*/ 267938 w 528828"/>
                <a:gd name="connsiteY2" fmla="*/ 266129 h 927639"/>
                <a:gd name="connsiteX3" fmla="*/ 206502 w 528828"/>
                <a:gd name="connsiteY3" fmla="*/ 491395 h 927639"/>
                <a:gd name="connsiteX4" fmla="*/ 206502 w 528828"/>
                <a:gd name="connsiteY4" fmla="*/ 927640 h 927639"/>
                <a:gd name="connsiteX5" fmla="*/ 0 w 528828"/>
                <a:gd name="connsiteY5" fmla="*/ 927640 h 927639"/>
                <a:gd name="connsiteX6" fmla="*/ 0 w 528828"/>
                <a:gd name="connsiteY6" fmla="*/ 16002 h 927639"/>
                <a:gd name="connsiteX7" fmla="*/ 206502 w 528828"/>
                <a:gd name="connsiteY7" fmla="*/ 16002 h 927639"/>
                <a:gd name="connsiteX8" fmla="*/ 206502 w 528828"/>
                <a:gd name="connsiteY8" fmla="*/ 203835 h 927639"/>
                <a:gd name="connsiteX9" fmla="*/ 210026 w 528828"/>
                <a:gd name="connsiteY9" fmla="*/ 203835 h 927639"/>
                <a:gd name="connsiteX10" fmla="*/ 303086 w 528828"/>
                <a:gd name="connsiteY10" fmla="*/ 53816 h 927639"/>
                <a:gd name="connsiteX11" fmla="*/ 443294 w 528828"/>
                <a:gd name="connsiteY11" fmla="*/ 0 h 927639"/>
                <a:gd name="connsiteX12" fmla="*/ 528733 w 528828"/>
                <a:gd name="connsiteY12" fmla="*/ 16955 h 927639"/>
                <a:gd name="connsiteX13" fmla="*/ 528733 w 528828"/>
                <a:gd name="connsiteY13" fmla="*/ 212789 h 9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8828" h="927639">
                  <a:moveTo>
                    <a:pt x="528828" y="212693"/>
                  </a:moveTo>
                  <a:cubicBezTo>
                    <a:pt x="503873" y="193072"/>
                    <a:pt x="467963" y="183356"/>
                    <a:pt x="421100" y="183356"/>
                  </a:cubicBezTo>
                  <a:cubicBezTo>
                    <a:pt x="359950" y="183356"/>
                    <a:pt x="308896" y="210979"/>
                    <a:pt x="267938" y="266129"/>
                  </a:cubicBezTo>
                  <a:cubicBezTo>
                    <a:pt x="226981" y="321278"/>
                    <a:pt x="206502" y="396431"/>
                    <a:pt x="206502" y="491395"/>
                  </a:cubicBezTo>
                  <a:lnTo>
                    <a:pt x="206502" y="927640"/>
                  </a:lnTo>
                  <a:lnTo>
                    <a:pt x="0" y="927640"/>
                  </a:lnTo>
                  <a:lnTo>
                    <a:pt x="0" y="16002"/>
                  </a:lnTo>
                  <a:lnTo>
                    <a:pt x="206502" y="16002"/>
                  </a:lnTo>
                  <a:lnTo>
                    <a:pt x="206502" y="203835"/>
                  </a:lnTo>
                  <a:lnTo>
                    <a:pt x="210026" y="203835"/>
                  </a:lnTo>
                  <a:cubicBezTo>
                    <a:pt x="230219" y="139732"/>
                    <a:pt x="261176" y="89726"/>
                    <a:pt x="303086" y="53816"/>
                  </a:cubicBezTo>
                  <a:cubicBezTo>
                    <a:pt x="344900" y="17907"/>
                    <a:pt x="391668" y="0"/>
                    <a:pt x="443294" y="0"/>
                  </a:cubicBezTo>
                  <a:cubicBezTo>
                    <a:pt x="480727" y="0"/>
                    <a:pt x="509207" y="5620"/>
                    <a:pt x="528733" y="16955"/>
                  </a:cubicBezTo>
                  <a:lnTo>
                    <a:pt x="528733" y="21278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A246B78-9929-146B-78A7-A5B509482D1B}"/>
                </a:ext>
              </a:extLst>
            </p:cNvPr>
            <p:cNvSpPr/>
            <p:nvPr/>
          </p:nvSpPr>
          <p:spPr bwMode="white">
            <a:xfrm>
              <a:off x="4144422" y="2344405"/>
              <a:ext cx="937450" cy="954500"/>
            </a:xfrm>
            <a:custGeom>
              <a:avLst/>
              <a:gdLst>
                <a:gd name="connsiteX0" fmla="*/ 463010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0" y="954310"/>
                  </a:moveTo>
                  <a:cubicBezTo>
                    <a:pt x="322326" y="954310"/>
                    <a:pt x="210026" y="911733"/>
                    <a:pt x="126016" y="826579"/>
                  </a:cubicBezTo>
                  <a:cubicBezTo>
                    <a:pt x="42005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7" y="790480"/>
                    <a:pt x="472821" y="790480"/>
                  </a:cubicBezTo>
                  <a:cubicBezTo>
                    <a:pt x="552355" y="790480"/>
                    <a:pt x="616553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3" y="191834"/>
                    <a:pt x="554069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B165A848-4EE6-DE4A-D8CB-3EA312E4480C}"/>
                </a:ext>
              </a:extLst>
            </p:cNvPr>
            <p:cNvSpPr/>
            <p:nvPr/>
          </p:nvSpPr>
          <p:spPr bwMode="white">
            <a:xfrm>
              <a:off x="5180361" y="2344310"/>
              <a:ext cx="647319" cy="954309"/>
            </a:xfrm>
            <a:custGeom>
              <a:avLst/>
              <a:gdLst>
                <a:gd name="connsiteX0" fmla="*/ 0 w 647319"/>
                <a:gd name="connsiteY0" fmla="*/ 904589 h 954309"/>
                <a:gd name="connsiteX1" fmla="*/ 0 w 647319"/>
                <a:gd name="connsiteY1" fmla="*/ 713137 h 954309"/>
                <a:gd name="connsiteX2" fmla="*/ 255556 w 647319"/>
                <a:gd name="connsiteY2" fmla="*/ 801243 h 954309"/>
                <a:gd name="connsiteX3" fmla="*/ 442531 w 647319"/>
                <a:gd name="connsiteY3" fmla="*/ 690848 h 954309"/>
                <a:gd name="connsiteX4" fmla="*/ 426530 w 647319"/>
                <a:gd name="connsiteY4" fmla="*/ 637889 h 954309"/>
                <a:gd name="connsiteX5" fmla="*/ 383381 w 647319"/>
                <a:gd name="connsiteY5" fmla="*/ 599123 h 954309"/>
                <a:gd name="connsiteX6" fmla="*/ 319278 w 647319"/>
                <a:gd name="connsiteY6" fmla="*/ 568833 h 954309"/>
                <a:gd name="connsiteX7" fmla="*/ 236887 w 647319"/>
                <a:gd name="connsiteY7" fmla="*/ 538544 h 954309"/>
                <a:gd name="connsiteX8" fmla="*/ 135827 w 647319"/>
                <a:gd name="connsiteY8" fmla="*/ 491395 h 954309"/>
                <a:gd name="connsiteX9" fmla="*/ 61055 w 647319"/>
                <a:gd name="connsiteY9" fmla="*/ 434816 h 954309"/>
                <a:gd name="connsiteX10" fmla="*/ 16097 w 647319"/>
                <a:gd name="connsiteY10" fmla="*/ 363188 h 954309"/>
                <a:gd name="connsiteX11" fmla="*/ 953 w 647319"/>
                <a:gd name="connsiteY11" fmla="*/ 269748 h 954309"/>
                <a:gd name="connsiteX12" fmla="*/ 32099 w 647319"/>
                <a:gd name="connsiteY12" fmla="*/ 153543 h 954309"/>
                <a:gd name="connsiteX13" fmla="*/ 115824 w 647319"/>
                <a:gd name="connsiteY13" fmla="*/ 68961 h 954309"/>
                <a:gd name="connsiteX14" fmla="*/ 235077 w 647319"/>
                <a:gd name="connsiteY14" fmla="*/ 17335 h 954309"/>
                <a:gd name="connsiteX15" fmla="*/ 373094 w 647319"/>
                <a:gd name="connsiteY15" fmla="*/ 0 h 954309"/>
                <a:gd name="connsiteX16" fmla="*/ 599218 w 647319"/>
                <a:gd name="connsiteY16" fmla="*/ 38291 h 954309"/>
                <a:gd name="connsiteX17" fmla="*/ 599218 w 647319"/>
                <a:gd name="connsiteY17" fmla="*/ 218980 h 954309"/>
                <a:gd name="connsiteX18" fmla="*/ 378428 w 647319"/>
                <a:gd name="connsiteY18" fmla="*/ 153067 h 954309"/>
                <a:gd name="connsiteX19" fmla="*/ 307658 w 647319"/>
                <a:gd name="connsiteY19" fmla="*/ 161068 h 954309"/>
                <a:gd name="connsiteX20" fmla="*/ 253746 w 647319"/>
                <a:gd name="connsiteY20" fmla="*/ 183356 h 954309"/>
                <a:gd name="connsiteX21" fmla="*/ 218980 w 647319"/>
                <a:gd name="connsiteY21" fmla="*/ 217646 h 954309"/>
                <a:gd name="connsiteX22" fmla="*/ 206502 w 647319"/>
                <a:gd name="connsiteY22" fmla="*/ 261747 h 954309"/>
                <a:gd name="connsiteX23" fmla="*/ 218980 w 647319"/>
                <a:gd name="connsiteY23" fmla="*/ 311563 h 954309"/>
                <a:gd name="connsiteX24" fmla="*/ 255937 w 647319"/>
                <a:gd name="connsiteY24" fmla="*/ 347663 h 954309"/>
                <a:gd name="connsiteX25" fmla="*/ 314706 w 647319"/>
                <a:gd name="connsiteY25" fmla="*/ 376142 h 954309"/>
                <a:gd name="connsiteX26" fmla="*/ 393478 w 647319"/>
                <a:gd name="connsiteY26" fmla="*/ 404146 h 954309"/>
                <a:gd name="connsiteX27" fmla="*/ 499015 w 647319"/>
                <a:gd name="connsiteY27" fmla="*/ 453104 h 954309"/>
                <a:gd name="connsiteX28" fmla="*/ 578739 w 647319"/>
                <a:gd name="connsiteY28" fmla="*/ 509683 h 954309"/>
                <a:gd name="connsiteX29" fmla="*/ 629508 w 647319"/>
                <a:gd name="connsiteY29" fmla="*/ 582644 h 954309"/>
                <a:gd name="connsiteX30" fmla="*/ 647319 w 647319"/>
                <a:gd name="connsiteY30" fmla="*/ 681038 h 954309"/>
                <a:gd name="connsiteX31" fmla="*/ 615220 w 647319"/>
                <a:gd name="connsiteY31" fmla="*/ 802100 h 954309"/>
                <a:gd name="connsiteX32" fmla="*/ 529780 w 647319"/>
                <a:gd name="connsiteY32" fmla="*/ 887540 h 954309"/>
                <a:gd name="connsiteX33" fmla="*/ 406432 w 647319"/>
                <a:gd name="connsiteY33" fmla="*/ 937832 h 954309"/>
                <a:gd name="connsiteX34" fmla="*/ 259080 w 647319"/>
                <a:gd name="connsiteY34" fmla="*/ 954310 h 954309"/>
                <a:gd name="connsiteX35" fmla="*/ 0 w 647319"/>
                <a:gd name="connsiteY35" fmla="*/ 904494 h 95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647319" h="954309">
                  <a:moveTo>
                    <a:pt x="0" y="904589"/>
                  </a:moveTo>
                  <a:lnTo>
                    <a:pt x="0" y="713137"/>
                  </a:lnTo>
                  <a:cubicBezTo>
                    <a:pt x="77153" y="771906"/>
                    <a:pt x="162306" y="801243"/>
                    <a:pt x="255556" y="801243"/>
                  </a:cubicBezTo>
                  <a:cubicBezTo>
                    <a:pt x="380238" y="801243"/>
                    <a:pt x="442531" y="764477"/>
                    <a:pt x="442531" y="690848"/>
                  </a:cubicBezTo>
                  <a:cubicBezTo>
                    <a:pt x="442531" y="670084"/>
                    <a:pt x="437197" y="652463"/>
                    <a:pt x="426530" y="637889"/>
                  </a:cubicBezTo>
                  <a:cubicBezTo>
                    <a:pt x="415862" y="623316"/>
                    <a:pt x="401479" y="610457"/>
                    <a:pt x="383381" y="599123"/>
                  </a:cubicBezTo>
                  <a:cubicBezTo>
                    <a:pt x="365284" y="587883"/>
                    <a:pt x="343948" y="577787"/>
                    <a:pt x="319278" y="568833"/>
                  </a:cubicBezTo>
                  <a:cubicBezTo>
                    <a:pt x="294608" y="559975"/>
                    <a:pt x="267176" y="549878"/>
                    <a:pt x="236887" y="538544"/>
                  </a:cubicBezTo>
                  <a:cubicBezTo>
                    <a:pt x="199454" y="523685"/>
                    <a:pt x="165830" y="507968"/>
                    <a:pt x="135827" y="491395"/>
                  </a:cubicBezTo>
                  <a:cubicBezTo>
                    <a:pt x="105823" y="474821"/>
                    <a:pt x="80963" y="455962"/>
                    <a:pt x="61055" y="434816"/>
                  </a:cubicBezTo>
                  <a:cubicBezTo>
                    <a:pt x="41148" y="413766"/>
                    <a:pt x="26194" y="389858"/>
                    <a:pt x="16097" y="363188"/>
                  </a:cubicBezTo>
                  <a:cubicBezTo>
                    <a:pt x="6001" y="336518"/>
                    <a:pt x="953" y="305276"/>
                    <a:pt x="953" y="269748"/>
                  </a:cubicBezTo>
                  <a:cubicBezTo>
                    <a:pt x="953" y="225838"/>
                    <a:pt x="11335" y="187071"/>
                    <a:pt x="32099" y="153543"/>
                  </a:cubicBezTo>
                  <a:cubicBezTo>
                    <a:pt x="52864" y="120015"/>
                    <a:pt x="80772" y="91821"/>
                    <a:pt x="115824" y="68961"/>
                  </a:cubicBezTo>
                  <a:cubicBezTo>
                    <a:pt x="150876" y="46101"/>
                    <a:pt x="190595" y="28861"/>
                    <a:pt x="235077" y="17335"/>
                  </a:cubicBezTo>
                  <a:cubicBezTo>
                    <a:pt x="279559" y="5810"/>
                    <a:pt x="325564" y="0"/>
                    <a:pt x="373094" y="0"/>
                  </a:cubicBezTo>
                  <a:cubicBezTo>
                    <a:pt x="457391" y="0"/>
                    <a:pt x="532733" y="12764"/>
                    <a:pt x="599218" y="38291"/>
                  </a:cubicBezTo>
                  <a:lnTo>
                    <a:pt x="599218" y="218980"/>
                  </a:lnTo>
                  <a:cubicBezTo>
                    <a:pt x="535114" y="175069"/>
                    <a:pt x="461486" y="153067"/>
                    <a:pt x="378428" y="153067"/>
                  </a:cubicBezTo>
                  <a:cubicBezTo>
                    <a:pt x="352330" y="153067"/>
                    <a:pt x="328708" y="155734"/>
                    <a:pt x="307658" y="161068"/>
                  </a:cubicBezTo>
                  <a:cubicBezTo>
                    <a:pt x="286607" y="166402"/>
                    <a:pt x="268605" y="173831"/>
                    <a:pt x="253746" y="183356"/>
                  </a:cubicBezTo>
                  <a:cubicBezTo>
                    <a:pt x="238887" y="192881"/>
                    <a:pt x="227362" y="204311"/>
                    <a:pt x="218980" y="217646"/>
                  </a:cubicBezTo>
                  <a:cubicBezTo>
                    <a:pt x="210693" y="230981"/>
                    <a:pt x="206502" y="245650"/>
                    <a:pt x="206502" y="261747"/>
                  </a:cubicBezTo>
                  <a:cubicBezTo>
                    <a:pt x="206502" y="281369"/>
                    <a:pt x="210693" y="297942"/>
                    <a:pt x="218980" y="311563"/>
                  </a:cubicBezTo>
                  <a:cubicBezTo>
                    <a:pt x="227267" y="325184"/>
                    <a:pt x="239554" y="337280"/>
                    <a:pt x="255937" y="347663"/>
                  </a:cubicBezTo>
                  <a:cubicBezTo>
                    <a:pt x="272225" y="358045"/>
                    <a:pt x="291846" y="367570"/>
                    <a:pt x="314706" y="376142"/>
                  </a:cubicBezTo>
                  <a:cubicBezTo>
                    <a:pt x="337566" y="384715"/>
                    <a:pt x="363855" y="394144"/>
                    <a:pt x="393478" y="404146"/>
                  </a:cubicBezTo>
                  <a:cubicBezTo>
                    <a:pt x="432626" y="420148"/>
                    <a:pt x="467773" y="436531"/>
                    <a:pt x="499015" y="453104"/>
                  </a:cubicBezTo>
                  <a:cubicBezTo>
                    <a:pt x="530162" y="469773"/>
                    <a:pt x="556736" y="488537"/>
                    <a:pt x="578739" y="509683"/>
                  </a:cubicBezTo>
                  <a:cubicBezTo>
                    <a:pt x="600647" y="530733"/>
                    <a:pt x="617601" y="555117"/>
                    <a:pt x="629508" y="582644"/>
                  </a:cubicBezTo>
                  <a:cubicBezTo>
                    <a:pt x="641414" y="610267"/>
                    <a:pt x="647319" y="643033"/>
                    <a:pt x="647319" y="681038"/>
                  </a:cubicBezTo>
                  <a:cubicBezTo>
                    <a:pt x="647319" y="727329"/>
                    <a:pt x="636651" y="767715"/>
                    <a:pt x="615220" y="802100"/>
                  </a:cubicBezTo>
                  <a:cubicBezTo>
                    <a:pt x="593884" y="836581"/>
                    <a:pt x="565404" y="865061"/>
                    <a:pt x="529780" y="887540"/>
                  </a:cubicBezTo>
                  <a:cubicBezTo>
                    <a:pt x="494157" y="910114"/>
                    <a:pt x="453104" y="926878"/>
                    <a:pt x="406432" y="937832"/>
                  </a:cubicBezTo>
                  <a:cubicBezTo>
                    <a:pt x="359855" y="948785"/>
                    <a:pt x="310705" y="954310"/>
                    <a:pt x="259080" y="954310"/>
                  </a:cubicBezTo>
                  <a:cubicBezTo>
                    <a:pt x="159353" y="954310"/>
                    <a:pt x="72962" y="937641"/>
                    <a:pt x="0" y="9044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68B522E9-BE2D-0C37-92C4-BAB333C2C2D5}"/>
                </a:ext>
              </a:extLst>
            </p:cNvPr>
            <p:cNvSpPr/>
            <p:nvPr/>
          </p:nvSpPr>
          <p:spPr bwMode="white">
            <a:xfrm>
              <a:off x="5909975" y="2344405"/>
              <a:ext cx="937450" cy="954500"/>
            </a:xfrm>
            <a:custGeom>
              <a:avLst/>
              <a:gdLst>
                <a:gd name="connsiteX0" fmla="*/ 463011 w 937450"/>
                <a:gd name="connsiteY0" fmla="*/ 954310 h 954500"/>
                <a:gd name="connsiteX1" fmla="*/ 126016 w 937450"/>
                <a:gd name="connsiteY1" fmla="*/ 826579 h 954500"/>
                <a:gd name="connsiteX2" fmla="*/ 0 w 937450"/>
                <a:gd name="connsiteY2" fmla="*/ 487871 h 954500"/>
                <a:gd name="connsiteX3" fmla="*/ 131350 w 937450"/>
                <a:gd name="connsiteY3" fmla="*/ 129064 h 954500"/>
                <a:gd name="connsiteX4" fmla="*/ 485204 w 937450"/>
                <a:gd name="connsiteY4" fmla="*/ 0 h 954500"/>
                <a:gd name="connsiteX5" fmla="*/ 818198 w 937450"/>
                <a:gd name="connsiteY5" fmla="*/ 125540 h 954500"/>
                <a:gd name="connsiteX6" fmla="*/ 937451 w 937450"/>
                <a:gd name="connsiteY6" fmla="*/ 473678 h 954500"/>
                <a:gd name="connsiteX7" fmla="*/ 808768 w 937450"/>
                <a:gd name="connsiteY7" fmla="*/ 823151 h 954500"/>
                <a:gd name="connsiteX8" fmla="*/ 462915 w 937450"/>
                <a:gd name="connsiteY8" fmla="*/ 954500 h 954500"/>
                <a:gd name="connsiteX9" fmla="*/ 472821 w 937450"/>
                <a:gd name="connsiteY9" fmla="*/ 164592 h 954500"/>
                <a:gd name="connsiteX10" fmla="*/ 281369 w 937450"/>
                <a:gd name="connsiteY10" fmla="*/ 249174 h 954500"/>
                <a:gd name="connsiteX11" fmla="*/ 211074 w 937450"/>
                <a:gd name="connsiteY11" fmla="*/ 482441 h 954500"/>
                <a:gd name="connsiteX12" fmla="*/ 282321 w 937450"/>
                <a:gd name="connsiteY12" fmla="*/ 708088 h 954500"/>
                <a:gd name="connsiteX13" fmla="*/ 472821 w 937450"/>
                <a:gd name="connsiteY13" fmla="*/ 790480 h 954500"/>
                <a:gd name="connsiteX14" fmla="*/ 660178 w 937450"/>
                <a:gd name="connsiteY14" fmla="*/ 709422 h 954500"/>
                <a:gd name="connsiteX15" fmla="*/ 725615 w 937450"/>
                <a:gd name="connsiteY15" fmla="*/ 478822 h 954500"/>
                <a:gd name="connsiteX16" fmla="*/ 660178 w 937450"/>
                <a:gd name="connsiteY16" fmla="*/ 246412 h 954500"/>
                <a:gd name="connsiteX17" fmla="*/ 472821 w 937450"/>
                <a:gd name="connsiteY17" fmla="*/ 164497 h 95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37450" h="954500">
                  <a:moveTo>
                    <a:pt x="463011" y="954310"/>
                  </a:moveTo>
                  <a:cubicBezTo>
                    <a:pt x="322326" y="954310"/>
                    <a:pt x="210027" y="911733"/>
                    <a:pt x="126016" y="826579"/>
                  </a:cubicBezTo>
                  <a:cubicBezTo>
                    <a:pt x="42006" y="741426"/>
                    <a:pt x="0" y="628459"/>
                    <a:pt x="0" y="487871"/>
                  </a:cubicBezTo>
                  <a:cubicBezTo>
                    <a:pt x="0" y="334709"/>
                    <a:pt x="43720" y="215170"/>
                    <a:pt x="131350" y="129064"/>
                  </a:cubicBezTo>
                  <a:cubicBezTo>
                    <a:pt x="218885" y="43053"/>
                    <a:pt x="336900" y="0"/>
                    <a:pt x="485204" y="0"/>
                  </a:cubicBezTo>
                  <a:cubicBezTo>
                    <a:pt x="633508" y="0"/>
                    <a:pt x="738664" y="41815"/>
                    <a:pt x="818198" y="125540"/>
                  </a:cubicBezTo>
                  <a:cubicBezTo>
                    <a:pt x="897731" y="209264"/>
                    <a:pt x="937451" y="325279"/>
                    <a:pt x="937451" y="473678"/>
                  </a:cubicBezTo>
                  <a:cubicBezTo>
                    <a:pt x="937451" y="622078"/>
                    <a:pt x="894588" y="735616"/>
                    <a:pt x="808768" y="823151"/>
                  </a:cubicBezTo>
                  <a:cubicBezTo>
                    <a:pt x="723043" y="910685"/>
                    <a:pt x="607695" y="954500"/>
                    <a:pt x="462915" y="954500"/>
                  </a:cubicBezTo>
                  <a:close/>
                  <a:moveTo>
                    <a:pt x="472821" y="164592"/>
                  </a:moveTo>
                  <a:cubicBezTo>
                    <a:pt x="392049" y="164592"/>
                    <a:pt x="328327" y="192786"/>
                    <a:pt x="281369" y="249174"/>
                  </a:cubicBezTo>
                  <a:cubicBezTo>
                    <a:pt x="234506" y="305562"/>
                    <a:pt x="211074" y="383286"/>
                    <a:pt x="211074" y="482441"/>
                  </a:cubicBezTo>
                  <a:cubicBezTo>
                    <a:pt x="211074" y="581597"/>
                    <a:pt x="234791" y="653225"/>
                    <a:pt x="282321" y="708088"/>
                  </a:cubicBezTo>
                  <a:cubicBezTo>
                    <a:pt x="329756" y="762953"/>
                    <a:pt x="393288" y="790480"/>
                    <a:pt x="472821" y="790480"/>
                  </a:cubicBezTo>
                  <a:cubicBezTo>
                    <a:pt x="552355" y="790480"/>
                    <a:pt x="616554" y="763524"/>
                    <a:pt x="660178" y="709422"/>
                  </a:cubicBezTo>
                  <a:cubicBezTo>
                    <a:pt x="703802" y="655415"/>
                    <a:pt x="725615" y="578549"/>
                    <a:pt x="725615" y="478822"/>
                  </a:cubicBezTo>
                  <a:cubicBezTo>
                    <a:pt x="725615" y="379095"/>
                    <a:pt x="703802" y="301085"/>
                    <a:pt x="660178" y="246412"/>
                  </a:cubicBezTo>
                  <a:cubicBezTo>
                    <a:pt x="616554" y="191834"/>
                    <a:pt x="554070" y="164497"/>
                    <a:pt x="472821" y="164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1258D29-252A-7890-CBA1-2D62B73CC6DF}"/>
                </a:ext>
              </a:extLst>
            </p:cNvPr>
            <p:cNvSpPr/>
            <p:nvPr/>
          </p:nvSpPr>
          <p:spPr bwMode="white">
            <a:xfrm>
              <a:off x="6867524" y="1907208"/>
              <a:ext cx="607218" cy="1370171"/>
            </a:xfrm>
            <a:custGeom>
              <a:avLst/>
              <a:gdLst>
                <a:gd name="connsiteX0" fmla="*/ 607123 w 607218"/>
                <a:gd name="connsiteY0" fmla="*/ 188786 h 1370171"/>
                <a:gd name="connsiteX1" fmla="*/ 511873 w 607218"/>
                <a:gd name="connsiteY1" fmla="*/ 164783 h 1370171"/>
                <a:gd name="connsiteX2" fmla="*/ 361379 w 607218"/>
                <a:gd name="connsiteY2" fmla="*/ 334804 h 1370171"/>
                <a:gd name="connsiteX3" fmla="*/ 361379 w 607218"/>
                <a:gd name="connsiteY3" fmla="*/ 458534 h 1370171"/>
                <a:gd name="connsiteX4" fmla="*/ 573310 w 607218"/>
                <a:gd name="connsiteY4" fmla="*/ 458534 h 1370171"/>
                <a:gd name="connsiteX5" fmla="*/ 573310 w 607218"/>
                <a:gd name="connsiteY5" fmla="*/ 620554 h 1370171"/>
                <a:gd name="connsiteX6" fmla="*/ 362331 w 607218"/>
                <a:gd name="connsiteY6" fmla="*/ 620554 h 1370171"/>
                <a:gd name="connsiteX7" fmla="*/ 362331 w 607218"/>
                <a:gd name="connsiteY7" fmla="*/ 1370171 h 1370171"/>
                <a:gd name="connsiteX8" fmla="*/ 155829 w 607218"/>
                <a:gd name="connsiteY8" fmla="*/ 1370171 h 1370171"/>
                <a:gd name="connsiteX9" fmla="*/ 155829 w 607218"/>
                <a:gd name="connsiteY9" fmla="*/ 620554 h 1370171"/>
                <a:gd name="connsiteX10" fmla="*/ 0 w 607218"/>
                <a:gd name="connsiteY10" fmla="*/ 620554 h 1370171"/>
                <a:gd name="connsiteX11" fmla="*/ 0 w 607218"/>
                <a:gd name="connsiteY11" fmla="*/ 458534 h 1370171"/>
                <a:gd name="connsiteX12" fmla="*/ 155829 w 607218"/>
                <a:gd name="connsiteY12" fmla="*/ 458534 h 1370171"/>
                <a:gd name="connsiteX13" fmla="*/ 155829 w 607218"/>
                <a:gd name="connsiteY13" fmla="*/ 310706 h 1370171"/>
                <a:gd name="connsiteX14" fmla="*/ 250222 w 607218"/>
                <a:gd name="connsiteY14" fmla="*/ 83249 h 1370171"/>
                <a:gd name="connsiteX15" fmla="*/ 486156 w 607218"/>
                <a:gd name="connsiteY15" fmla="*/ 0 h 1370171"/>
                <a:gd name="connsiteX16" fmla="*/ 607219 w 607218"/>
                <a:gd name="connsiteY16" fmla="*/ 16955 h 1370171"/>
                <a:gd name="connsiteX17" fmla="*/ 607219 w 607218"/>
                <a:gd name="connsiteY17" fmla="*/ 188786 h 137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7218" h="1370171">
                  <a:moveTo>
                    <a:pt x="607123" y="188786"/>
                  </a:moveTo>
                  <a:cubicBezTo>
                    <a:pt x="579215" y="172784"/>
                    <a:pt x="547497" y="164783"/>
                    <a:pt x="511873" y="164783"/>
                  </a:cubicBezTo>
                  <a:cubicBezTo>
                    <a:pt x="411575" y="164783"/>
                    <a:pt x="361379" y="221456"/>
                    <a:pt x="361379" y="334804"/>
                  </a:cubicBezTo>
                  <a:lnTo>
                    <a:pt x="361379" y="458534"/>
                  </a:lnTo>
                  <a:lnTo>
                    <a:pt x="573310" y="458534"/>
                  </a:lnTo>
                  <a:lnTo>
                    <a:pt x="573310" y="620554"/>
                  </a:lnTo>
                  <a:lnTo>
                    <a:pt x="362331" y="620554"/>
                  </a:lnTo>
                  <a:lnTo>
                    <a:pt x="362331" y="1370171"/>
                  </a:lnTo>
                  <a:lnTo>
                    <a:pt x="155829" y="1370171"/>
                  </a:lnTo>
                  <a:lnTo>
                    <a:pt x="155829" y="620554"/>
                  </a:lnTo>
                  <a:lnTo>
                    <a:pt x="0" y="620554"/>
                  </a:lnTo>
                  <a:lnTo>
                    <a:pt x="0" y="458534"/>
                  </a:lnTo>
                  <a:lnTo>
                    <a:pt x="155829" y="458534"/>
                  </a:lnTo>
                  <a:lnTo>
                    <a:pt x="155829" y="310706"/>
                  </a:lnTo>
                  <a:cubicBezTo>
                    <a:pt x="155829" y="214598"/>
                    <a:pt x="187261" y="138779"/>
                    <a:pt x="250222" y="83249"/>
                  </a:cubicBezTo>
                  <a:cubicBezTo>
                    <a:pt x="313087" y="27718"/>
                    <a:pt x="391763" y="0"/>
                    <a:pt x="486156" y="0"/>
                  </a:cubicBezTo>
                  <a:cubicBezTo>
                    <a:pt x="537210" y="0"/>
                    <a:pt x="577501" y="5620"/>
                    <a:pt x="607219" y="16955"/>
                  </a:cubicBezTo>
                  <a:lnTo>
                    <a:pt x="607219" y="18878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79E827-C57E-CA20-149D-7272F492FA52}"/>
                </a:ext>
              </a:extLst>
            </p:cNvPr>
            <p:cNvSpPr/>
            <p:nvPr/>
          </p:nvSpPr>
          <p:spPr bwMode="white">
            <a:xfrm>
              <a:off x="7398638" y="2095993"/>
              <a:ext cx="576929" cy="1201864"/>
            </a:xfrm>
            <a:custGeom>
              <a:avLst/>
              <a:gdLst>
                <a:gd name="connsiteX0" fmla="*/ 576834 w 576929"/>
                <a:gd name="connsiteY0" fmla="*/ 1171575 h 1201864"/>
                <a:gd name="connsiteX1" fmla="*/ 417481 w 576929"/>
                <a:gd name="connsiteY1" fmla="*/ 1201865 h 1201864"/>
                <a:gd name="connsiteX2" fmla="*/ 152209 w 576929"/>
                <a:gd name="connsiteY2" fmla="*/ 947261 h 1201864"/>
                <a:gd name="connsiteX3" fmla="*/ 152209 w 576929"/>
                <a:gd name="connsiteY3" fmla="*/ 431768 h 1201864"/>
                <a:gd name="connsiteX4" fmla="*/ 0 w 576929"/>
                <a:gd name="connsiteY4" fmla="*/ 431768 h 1201864"/>
                <a:gd name="connsiteX5" fmla="*/ 0 w 576929"/>
                <a:gd name="connsiteY5" fmla="*/ 269748 h 1201864"/>
                <a:gd name="connsiteX6" fmla="*/ 152209 w 576929"/>
                <a:gd name="connsiteY6" fmla="*/ 269748 h 1201864"/>
                <a:gd name="connsiteX7" fmla="*/ 152209 w 576929"/>
                <a:gd name="connsiteY7" fmla="*/ 58769 h 1201864"/>
                <a:gd name="connsiteX8" fmla="*/ 358807 w 576929"/>
                <a:gd name="connsiteY8" fmla="*/ 0 h 1201864"/>
                <a:gd name="connsiteX9" fmla="*/ 358807 w 576929"/>
                <a:gd name="connsiteY9" fmla="*/ 269748 h 1201864"/>
                <a:gd name="connsiteX10" fmla="*/ 576929 w 576929"/>
                <a:gd name="connsiteY10" fmla="*/ 269748 h 1201864"/>
                <a:gd name="connsiteX11" fmla="*/ 576929 w 576929"/>
                <a:gd name="connsiteY11" fmla="*/ 431768 h 1201864"/>
                <a:gd name="connsiteX12" fmla="*/ 358807 w 576929"/>
                <a:gd name="connsiteY12" fmla="*/ 431768 h 1201864"/>
                <a:gd name="connsiteX13" fmla="*/ 358807 w 576929"/>
                <a:gd name="connsiteY13" fmla="*/ 887635 h 1201864"/>
                <a:gd name="connsiteX14" fmla="*/ 388144 w 576929"/>
                <a:gd name="connsiteY14" fmla="*/ 1003364 h 1201864"/>
                <a:gd name="connsiteX15" fmla="*/ 486060 w 576929"/>
                <a:gd name="connsiteY15" fmla="*/ 1038035 h 1201864"/>
                <a:gd name="connsiteX16" fmla="*/ 576834 w 576929"/>
                <a:gd name="connsiteY16" fmla="*/ 1007745 h 1201864"/>
                <a:gd name="connsiteX17" fmla="*/ 576834 w 576929"/>
                <a:gd name="connsiteY17" fmla="*/ 1171575 h 1201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6929" h="1201864">
                  <a:moveTo>
                    <a:pt x="576834" y="1171575"/>
                  </a:moveTo>
                  <a:cubicBezTo>
                    <a:pt x="536448" y="1191768"/>
                    <a:pt x="483394" y="1201865"/>
                    <a:pt x="417481" y="1201865"/>
                  </a:cubicBezTo>
                  <a:cubicBezTo>
                    <a:pt x="240602" y="1201865"/>
                    <a:pt x="152209" y="1116997"/>
                    <a:pt x="152209" y="947261"/>
                  </a:cubicBezTo>
                  <a:lnTo>
                    <a:pt x="152209" y="431768"/>
                  </a:lnTo>
                  <a:lnTo>
                    <a:pt x="0" y="431768"/>
                  </a:lnTo>
                  <a:lnTo>
                    <a:pt x="0" y="269748"/>
                  </a:lnTo>
                  <a:lnTo>
                    <a:pt x="152209" y="269748"/>
                  </a:lnTo>
                  <a:lnTo>
                    <a:pt x="152209" y="58769"/>
                  </a:lnTo>
                  <a:lnTo>
                    <a:pt x="358807" y="0"/>
                  </a:lnTo>
                  <a:lnTo>
                    <a:pt x="358807" y="269748"/>
                  </a:lnTo>
                  <a:lnTo>
                    <a:pt x="576929" y="269748"/>
                  </a:lnTo>
                  <a:lnTo>
                    <a:pt x="576929" y="431768"/>
                  </a:lnTo>
                  <a:lnTo>
                    <a:pt x="358807" y="431768"/>
                  </a:lnTo>
                  <a:lnTo>
                    <a:pt x="358807" y="887635"/>
                  </a:lnTo>
                  <a:cubicBezTo>
                    <a:pt x="358807" y="941642"/>
                    <a:pt x="368618" y="980218"/>
                    <a:pt x="388144" y="1003364"/>
                  </a:cubicBezTo>
                  <a:cubicBezTo>
                    <a:pt x="407765" y="1026509"/>
                    <a:pt x="440341" y="1038035"/>
                    <a:pt x="486060" y="1038035"/>
                  </a:cubicBezTo>
                  <a:cubicBezTo>
                    <a:pt x="521112" y="1038035"/>
                    <a:pt x="551307" y="1027938"/>
                    <a:pt x="576834" y="1007745"/>
                  </a:cubicBezTo>
                  <a:lnTo>
                    <a:pt x="576834" y="117157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9685AAF-E6CE-0A10-EBE5-9642E5DF5F7E}"/>
                </a:ext>
              </a:extLst>
            </p:cNvPr>
            <p:cNvSpPr/>
            <p:nvPr/>
          </p:nvSpPr>
          <p:spPr bwMode="white">
            <a:xfrm>
              <a:off x="747712" y="3824019"/>
              <a:ext cx="864584" cy="1276730"/>
            </a:xfrm>
            <a:custGeom>
              <a:avLst/>
              <a:gdLst>
                <a:gd name="connsiteX0" fmla="*/ 0 w 864584"/>
                <a:gd name="connsiteY0" fmla="*/ 1276636 h 1276730"/>
                <a:gd name="connsiteX1" fmla="*/ 0 w 864584"/>
                <a:gd name="connsiteY1" fmla="*/ 0 h 1276730"/>
                <a:gd name="connsiteX2" fmla="*/ 405098 w 864584"/>
                <a:gd name="connsiteY2" fmla="*/ 0 h 1276730"/>
                <a:gd name="connsiteX3" fmla="*/ 698468 w 864584"/>
                <a:gd name="connsiteY3" fmla="*/ 81058 h 1276730"/>
                <a:gd name="connsiteX4" fmla="*/ 806672 w 864584"/>
                <a:gd name="connsiteY4" fmla="*/ 292036 h 1276730"/>
                <a:gd name="connsiteX5" fmla="*/ 745236 w 864584"/>
                <a:gd name="connsiteY5" fmla="*/ 480822 h 1276730"/>
                <a:gd name="connsiteX6" fmla="*/ 575215 w 864584"/>
                <a:gd name="connsiteY6" fmla="*/ 594741 h 1276730"/>
                <a:gd name="connsiteX7" fmla="*/ 575215 w 864584"/>
                <a:gd name="connsiteY7" fmla="*/ 598265 h 1276730"/>
                <a:gd name="connsiteX8" fmla="*/ 785813 w 864584"/>
                <a:gd name="connsiteY8" fmla="*/ 695801 h 1276730"/>
                <a:gd name="connsiteX9" fmla="*/ 864584 w 864584"/>
                <a:gd name="connsiteY9" fmla="*/ 909923 h 1276730"/>
                <a:gd name="connsiteX10" fmla="*/ 735521 w 864584"/>
                <a:gd name="connsiteY10" fmla="*/ 1175194 h 1276730"/>
                <a:gd name="connsiteX11" fmla="*/ 409670 w 864584"/>
                <a:gd name="connsiteY11" fmla="*/ 1276731 h 1276730"/>
                <a:gd name="connsiteX12" fmla="*/ 0 w 864584"/>
                <a:gd name="connsiteY12" fmla="*/ 1276731 h 1276730"/>
                <a:gd name="connsiteX13" fmla="*/ 210979 w 864584"/>
                <a:gd name="connsiteY13" fmla="*/ 170021 h 1276730"/>
                <a:gd name="connsiteX14" fmla="*/ 210979 w 864584"/>
                <a:gd name="connsiteY14" fmla="*/ 533209 h 1276730"/>
                <a:gd name="connsiteX15" fmla="*/ 348044 w 864584"/>
                <a:gd name="connsiteY15" fmla="*/ 533209 h 1276730"/>
                <a:gd name="connsiteX16" fmla="*/ 521208 w 864584"/>
                <a:gd name="connsiteY16" fmla="*/ 481108 h 1276730"/>
                <a:gd name="connsiteX17" fmla="*/ 583978 w 864584"/>
                <a:gd name="connsiteY17" fmla="*/ 333756 h 1276730"/>
                <a:gd name="connsiteX18" fmla="*/ 364998 w 864584"/>
                <a:gd name="connsiteY18" fmla="*/ 169926 h 1276730"/>
                <a:gd name="connsiteX19" fmla="*/ 210979 w 864584"/>
                <a:gd name="connsiteY19" fmla="*/ 169926 h 1276730"/>
                <a:gd name="connsiteX20" fmla="*/ 210979 w 864584"/>
                <a:gd name="connsiteY20" fmla="*/ 703326 h 1276730"/>
                <a:gd name="connsiteX21" fmla="*/ 210979 w 864584"/>
                <a:gd name="connsiteY21" fmla="*/ 1107567 h 1276730"/>
                <a:gd name="connsiteX22" fmla="*/ 391668 w 864584"/>
                <a:gd name="connsiteY22" fmla="*/ 1107567 h 1276730"/>
                <a:gd name="connsiteX23" fmla="*/ 574643 w 864584"/>
                <a:gd name="connsiteY23" fmla="*/ 1052798 h 1276730"/>
                <a:gd name="connsiteX24" fmla="*/ 639223 w 864584"/>
                <a:gd name="connsiteY24" fmla="*/ 901922 h 1276730"/>
                <a:gd name="connsiteX25" fmla="*/ 364141 w 864584"/>
                <a:gd name="connsiteY25" fmla="*/ 703421 h 1276730"/>
                <a:gd name="connsiteX26" fmla="*/ 210979 w 864584"/>
                <a:gd name="connsiteY26" fmla="*/ 703421 h 127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64584" h="1276730">
                  <a:moveTo>
                    <a:pt x="0" y="1276636"/>
                  </a:moveTo>
                  <a:lnTo>
                    <a:pt x="0" y="0"/>
                  </a:lnTo>
                  <a:lnTo>
                    <a:pt x="405098" y="0"/>
                  </a:lnTo>
                  <a:cubicBezTo>
                    <a:pt x="528542" y="0"/>
                    <a:pt x="626364" y="27051"/>
                    <a:pt x="698468" y="81058"/>
                  </a:cubicBezTo>
                  <a:cubicBezTo>
                    <a:pt x="770573" y="135064"/>
                    <a:pt x="806672" y="205359"/>
                    <a:pt x="806672" y="292036"/>
                  </a:cubicBezTo>
                  <a:cubicBezTo>
                    <a:pt x="806672" y="364426"/>
                    <a:pt x="786194" y="427387"/>
                    <a:pt x="745236" y="480822"/>
                  </a:cubicBezTo>
                  <a:cubicBezTo>
                    <a:pt x="704279" y="534257"/>
                    <a:pt x="647605" y="572262"/>
                    <a:pt x="575215" y="594741"/>
                  </a:cubicBezTo>
                  <a:lnTo>
                    <a:pt x="575215" y="598265"/>
                  </a:lnTo>
                  <a:cubicBezTo>
                    <a:pt x="663035" y="608362"/>
                    <a:pt x="733235" y="640842"/>
                    <a:pt x="785813" y="695801"/>
                  </a:cubicBezTo>
                  <a:cubicBezTo>
                    <a:pt x="838295" y="750665"/>
                    <a:pt x="864584" y="822103"/>
                    <a:pt x="864584" y="909923"/>
                  </a:cubicBezTo>
                  <a:cubicBezTo>
                    <a:pt x="864584" y="1019175"/>
                    <a:pt x="821531" y="1107567"/>
                    <a:pt x="735521" y="1175194"/>
                  </a:cubicBezTo>
                  <a:cubicBezTo>
                    <a:pt x="649415" y="1242822"/>
                    <a:pt x="540830" y="1276731"/>
                    <a:pt x="409670" y="1276731"/>
                  </a:cubicBezTo>
                  <a:lnTo>
                    <a:pt x="0" y="1276731"/>
                  </a:lnTo>
                  <a:close/>
                  <a:moveTo>
                    <a:pt x="210979" y="170021"/>
                  </a:moveTo>
                  <a:lnTo>
                    <a:pt x="210979" y="533209"/>
                  </a:lnTo>
                  <a:lnTo>
                    <a:pt x="348044" y="533209"/>
                  </a:lnTo>
                  <a:cubicBezTo>
                    <a:pt x="421672" y="533209"/>
                    <a:pt x="479393" y="515874"/>
                    <a:pt x="521208" y="481108"/>
                  </a:cubicBezTo>
                  <a:cubicBezTo>
                    <a:pt x="563023" y="446342"/>
                    <a:pt x="583978" y="397288"/>
                    <a:pt x="583978" y="333756"/>
                  </a:cubicBezTo>
                  <a:cubicBezTo>
                    <a:pt x="583978" y="224600"/>
                    <a:pt x="511016" y="169926"/>
                    <a:pt x="364998" y="169926"/>
                  </a:cubicBezTo>
                  <a:lnTo>
                    <a:pt x="210979" y="169926"/>
                  </a:lnTo>
                  <a:close/>
                  <a:moveTo>
                    <a:pt x="210979" y="703326"/>
                  </a:moveTo>
                  <a:lnTo>
                    <a:pt x="210979" y="1107567"/>
                  </a:lnTo>
                  <a:lnTo>
                    <a:pt x="391668" y="1107567"/>
                  </a:lnTo>
                  <a:cubicBezTo>
                    <a:pt x="470630" y="1107567"/>
                    <a:pt x="531590" y="1089279"/>
                    <a:pt x="574643" y="1052798"/>
                  </a:cubicBezTo>
                  <a:cubicBezTo>
                    <a:pt x="617696" y="1016318"/>
                    <a:pt x="639223" y="966026"/>
                    <a:pt x="639223" y="901922"/>
                  </a:cubicBezTo>
                  <a:cubicBezTo>
                    <a:pt x="639223" y="769620"/>
                    <a:pt x="547497" y="703421"/>
                    <a:pt x="364141" y="703421"/>
                  </a:cubicBezTo>
                  <a:lnTo>
                    <a:pt x="210979" y="70342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D47342F-6E33-C310-3B4A-6DB6948CD42C}"/>
                </a:ext>
              </a:extLst>
            </p:cNvPr>
            <p:cNvSpPr/>
            <p:nvPr/>
          </p:nvSpPr>
          <p:spPr bwMode="white">
            <a:xfrm>
              <a:off x="1753361" y="4189016"/>
              <a:ext cx="812863" cy="932973"/>
            </a:xfrm>
            <a:custGeom>
              <a:avLst/>
              <a:gdLst>
                <a:gd name="connsiteX0" fmla="*/ 812863 w 812863"/>
                <a:gd name="connsiteY0" fmla="*/ 911638 h 932973"/>
                <a:gd name="connsiteX1" fmla="*/ 606362 w 812863"/>
                <a:gd name="connsiteY1" fmla="*/ 911638 h 932973"/>
                <a:gd name="connsiteX2" fmla="*/ 606362 w 812863"/>
                <a:gd name="connsiteY2" fmla="*/ 767429 h 932973"/>
                <a:gd name="connsiteX3" fmla="*/ 602742 w 812863"/>
                <a:gd name="connsiteY3" fmla="*/ 767429 h 932973"/>
                <a:gd name="connsiteX4" fmla="*/ 323183 w 812863"/>
                <a:gd name="connsiteY4" fmla="*/ 932974 h 932973"/>
                <a:gd name="connsiteX5" fmla="*/ 0 w 812863"/>
                <a:gd name="connsiteY5" fmla="*/ 544830 h 932973"/>
                <a:gd name="connsiteX6" fmla="*/ 0 w 812863"/>
                <a:gd name="connsiteY6" fmla="*/ 0 h 932973"/>
                <a:gd name="connsiteX7" fmla="*/ 206502 w 812863"/>
                <a:gd name="connsiteY7" fmla="*/ 0 h 932973"/>
                <a:gd name="connsiteX8" fmla="*/ 206502 w 812863"/>
                <a:gd name="connsiteY8" fmla="*/ 523494 h 932973"/>
                <a:gd name="connsiteX9" fmla="*/ 396145 w 812863"/>
                <a:gd name="connsiteY9" fmla="*/ 769239 h 932973"/>
                <a:gd name="connsiteX10" fmla="*/ 547021 w 812863"/>
                <a:gd name="connsiteY10" fmla="*/ 701612 h 932973"/>
                <a:gd name="connsiteX11" fmla="*/ 606266 w 812863"/>
                <a:gd name="connsiteY11" fmla="*/ 524447 h 932973"/>
                <a:gd name="connsiteX12" fmla="*/ 606266 w 812863"/>
                <a:gd name="connsiteY12" fmla="*/ 95 h 932973"/>
                <a:gd name="connsiteX13" fmla="*/ 812768 w 812863"/>
                <a:gd name="connsiteY13" fmla="*/ 95 h 932973"/>
                <a:gd name="connsiteX14" fmla="*/ 812768 w 812863"/>
                <a:gd name="connsiteY14" fmla="*/ 911733 h 93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12863" h="932973">
                  <a:moveTo>
                    <a:pt x="812863" y="911638"/>
                  </a:moveTo>
                  <a:lnTo>
                    <a:pt x="606362" y="911638"/>
                  </a:lnTo>
                  <a:lnTo>
                    <a:pt x="606362" y="767429"/>
                  </a:lnTo>
                  <a:lnTo>
                    <a:pt x="602742" y="767429"/>
                  </a:lnTo>
                  <a:cubicBezTo>
                    <a:pt x="542830" y="877824"/>
                    <a:pt x="449580" y="932974"/>
                    <a:pt x="323183" y="932974"/>
                  </a:cubicBezTo>
                  <a:cubicBezTo>
                    <a:pt x="107728" y="932974"/>
                    <a:pt x="0" y="803624"/>
                    <a:pt x="0" y="544830"/>
                  </a:cubicBezTo>
                  <a:lnTo>
                    <a:pt x="0" y="0"/>
                  </a:lnTo>
                  <a:lnTo>
                    <a:pt x="206502" y="0"/>
                  </a:lnTo>
                  <a:lnTo>
                    <a:pt x="206502" y="523494"/>
                  </a:lnTo>
                  <a:cubicBezTo>
                    <a:pt x="206502" y="687324"/>
                    <a:pt x="269748" y="769239"/>
                    <a:pt x="396145" y="769239"/>
                  </a:cubicBezTo>
                  <a:cubicBezTo>
                    <a:pt x="457295" y="769239"/>
                    <a:pt x="507587" y="746665"/>
                    <a:pt x="547021" y="701612"/>
                  </a:cubicBezTo>
                  <a:cubicBezTo>
                    <a:pt x="586454" y="656558"/>
                    <a:pt x="606266" y="597408"/>
                    <a:pt x="606266" y="524447"/>
                  </a:cubicBezTo>
                  <a:lnTo>
                    <a:pt x="606266" y="95"/>
                  </a:lnTo>
                  <a:lnTo>
                    <a:pt x="812768" y="95"/>
                  </a:lnTo>
                  <a:lnTo>
                    <a:pt x="812768" y="9117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80420E76-AEB3-65EE-FDCE-6D201AB9FA24}"/>
                </a:ext>
              </a:extLst>
            </p:cNvPr>
            <p:cNvSpPr/>
            <p:nvPr/>
          </p:nvSpPr>
          <p:spPr bwMode="white">
            <a:xfrm>
              <a:off x="2761678" y="3762487"/>
              <a:ext cx="248412" cy="1338167"/>
            </a:xfrm>
            <a:custGeom>
              <a:avLst/>
              <a:gdLst>
                <a:gd name="connsiteX0" fmla="*/ 122872 w 248412"/>
                <a:gd name="connsiteY0" fmla="*/ 235077 h 1338167"/>
                <a:gd name="connsiteX1" fmla="*/ 36100 w 248412"/>
                <a:gd name="connsiteY1" fmla="*/ 202121 h 1338167"/>
                <a:gd name="connsiteX2" fmla="*/ 0 w 248412"/>
                <a:gd name="connsiteY2" fmla="*/ 118396 h 1338167"/>
                <a:gd name="connsiteX3" fmla="*/ 36100 w 248412"/>
                <a:gd name="connsiteY3" fmla="*/ 33814 h 1338167"/>
                <a:gd name="connsiteX4" fmla="*/ 122872 w 248412"/>
                <a:gd name="connsiteY4" fmla="*/ 0 h 1338167"/>
                <a:gd name="connsiteX5" fmla="*/ 211931 w 248412"/>
                <a:gd name="connsiteY5" fmla="*/ 33814 h 1338167"/>
                <a:gd name="connsiteX6" fmla="*/ 248412 w 248412"/>
                <a:gd name="connsiteY6" fmla="*/ 118396 h 1338167"/>
                <a:gd name="connsiteX7" fmla="*/ 211931 w 248412"/>
                <a:gd name="connsiteY7" fmla="*/ 200787 h 1338167"/>
                <a:gd name="connsiteX8" fmla="*/ 122872 w 248412"/>
                <a:gd name="connsiteY8" fmla="*/ 235077 h 1338167"/>
                <a:gd name="connsiteX9" fmla="*/ 225266 w 248412"/>
                <a:gd name="connsiteY9" fmla="*/ 1338167 h 1338167"/>
                <a:gd name="connsiteX10" fmla="*/ 18764 w 248412"/>
                <a:gd name="connsiteY10" fmla="*/ 1338167 h 1338167"/>
                <a:gd name="connsiteX11" fmla="*/ 18764 w 248412"/>
                <a:gd name="connsiteY11" fmla="*/ 426530 h 1338167"/>
                <a:gd name="connsiteX12" fmla="*/ 225266 w 248412"/>
                <a:gd name="connsiteY12" fmla="*/ 426530 h 1338167"/>
                <a:gd name="connsiteX13" fmla="*/ 225266 w 248412"/>
                <a:gd name="connsiteY13" fmla="*/ 1338167 h 13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8412" h="1338167">
                  <a:moveTo>
                    <a:pt x="122872" y="235077"/>
                  </a:moveTo>
                  <a:cubicBezTo>
                    <a:pt x="89059" y="235077"/>
                    <a:pt x="60103" y="224123"/>
                    <a:pt x="36100" y="202121"/>
                  </a:cubicBezTo>
                  <a:cubicBezTo>
                    <a:pt x="12097" y="180213"/>
                    <a:pt x="0" y="152305"/>
                    <a:pt x="0" y="118396"/>
                  </a:cubicBezTo>
                  <a:cubicBezTo>
                    <a:pt x="0" y="84487"/>
                    <a:pt x="12001" y="56388"/>
                    <a:pt x="36100" y="33814"/>
                  </a:cubicBezTo>
                  <a:cubicBezTo>
                    <a:pt x="60103" y="11240"/>
                    <a:pt x="89059" y="0"/>
                    <a:pt x="122872" y="0"/>
                  </a:cubicBezTo>
                  <a:cubicBezTo>
                    <a:pt x="156686" y="0"/>
                    <a:pt x="187547" y="11240"/>
                    <a:pt x="211931" y="33814"/>
                  </a:cubicBezTo>
                  <a:cubicBezTo>
                    <a:pt x="236220" y="56388"/>
                    <a:pt x="248412" y="84582"/>
                    <a:pt x="248412" y="118396"/>
                  </a:cubicBezTo>
                  <a:cubicBezTo>
                    <a:pt x="248412" y="150495"/>
                    <a:pt x="236220" y="177927"/>
                    <a:pt x="211931" y="200787"/>
                  </a:cubicBezTo>
                  <a:cubicBezTo>
                    <a:pt x="187547" y="223647"/>
                    <a:pt x="157925" y="235077"/>
                    <a:pt x="122872" y="235077"/>
                  </a:cubicBezTo>
                  <a:close/>
                  <a:moveTo>
                    <a:pt x="225266" y="1338167"/>
                  </a:moveTo>
                  <a:lnTo>
                    <a:pt x="18764" y="1338167"/>
                  </a:lnTo>
                  <a:lnTo>
                    <a:pt x="18764" y="426530"/>
                  </a:lnTo>
                  <a:lnTo>
                    <a:pt x="225266" y="426530"/>
                  </a:lnTo>
                  <a:lnTo>
                    <a:pt x="225266" y="133816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279EA27-BDCF-7F8B-7B2D-C206ABC3C20D}"/>
                </a:ext>
              </a:extLst>
            </p:cNvPr>
            <p:cNvSpPr/>
            <p:nvPr/>
          </p:nvSpPr>
          <p:spPr bwMode="white">
            <a:xfrm>
              <a:off x="3201923" y="3750962"/>
              <a:ext cx="207454" cy="1349692"/>
            </a:xfrm>
            <a:custGeom>
              <a:avLst/>
              <a:gdLst>
                <a:gd name="connsiteX0" fmla="*/ 207454 w 207454"/>
                <a:gd name="connsiteY0" fmla="*/ 1349692 h 1349692"/>
                <a:gd name="connsiteX1" fmla="*/ 0 w 207454"/>
                <a:gd name="connsiteY1" fmla="*/ 1349692 h 1349692"/>
                <a:gd name="connsiteX2" fmla="*/ 0 w 207454"/>
                <a:gd name="connsiteY2" fmla="*/ 0 h 1349692"/>
                <a:gd name="connsiteX3" fmla="*/ 207454 w 207454"/>
                <a:gd name="connsiteY3" fmla="*/ 0 h 1349692"/>
                <a:gd name="connsiteX4" fmla="*/ 207454 w 207454"/>
                <a:gd name="connsiteY4" fmla="*/ 1349692 h 134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7454" h="1349692">
                  <a:moveTo>
                    <a:pt x="207454" y="1349692"/>
                  </a:moveTo>
                  <a:lnTo>
                    <a:pt x="0" y="1349692"/>
                  </a:lnTo>
                  <a:lnTo>
                    <a:pt x="0" y="0"/>
                  </a:lnTo>
                  <a:lnTo>
                    <a:pt x="207454" y="0"/>
                  </a:lnTo>
                  <a:lnTo>
                    <a:pt x="207454" y="134969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02A0F44C-FB10-0AF7-02B0-8BFF25C72AF1}"/>
                </a:ext>
              </a:extLst>
            </p:cNvPr>
            <p:cNvSpPr/>
            <p:nvPr/>
          </p:nvSpPr>
          <p:spPr bwMode="white">
            <a:xfrm>
              <a:off x="3564826" y="3751152"/>
              <a:ext cx="887634" cy="1370933"/>
            </a:xfrm>
            <a:custGeom>
              <a:avLst/>
              <a:gdLst>
                <a:gd name="connsiteX0" fmla="*/ 887635 w 887634"/>
                <a:gd name="connsiteY0" fmla="*/ 1349502 h 1370933"/>
                <a:gd name="connsiteX1" fmla="*/ 681038 w 887634"/>
                <a:gd name="connsiteY1" fmla="*/ 1349502 h 1370933"/>
                <a:gd name="connsiteX2" fmla="*/ 681038 w 887634"/>
                <a:gd name="connsiteY2" fmla="*/ 1194626 h 1370933"/>
                <a:gd name="connsiteX3" fmla="*/ 677513 w 887634"/>
                <a:gd name="connsiteY3" fmla="*/ 1194626 h 1370933"/>
                <a:gd name="connsiteX4" fmla="*/ 370332 w 887634"/>
                <a:gd name="connsiteY4" fmla="*/ 1370933 h 1370933"/>
                <a:gd name="connsiteX5" fmla="*/ 101060 w 887634"/>
                <a:gd name="connsiteY5" fmla="*/ 1248537 h 1370933"/>
                <a:gd name="connsiteX6" fmla="*/ 0 w 887634"/>
                <a:gd name="connsiteY6" fmla="*/ 915162 h 1370933"/>
                <a:gd name="connsiteX7" fmla="*/ 111728 w 887634"/>
                <a:gd name="connsiteY7" fmla="*/ 552831 h 1370933"/>
                <a:gd name="connsiteX8" fmla="*/ 409575 w 887634"/>
                <a:gd name="connsiteY8" fmla="*/ 416624 h 1370933"/>
                <a:gd name="connsiteX9" fmla="*/ 677513 w 887634"/>
                <a:gd name="connsiteY9" fmla="*/ 564452 h 1370933"/>
                <a:gd name="connsiteX10" fmla="*/ 681038 w 887634"/>
                <a:gd name="connsiteY10" fmla="*/ 564452 h 1370933"/>
                <a:gd name="connsiteX11" fmla="*/ 681038 w 887634"/>
                <a:gd name="connsiteY11" fmla="*/ 0 h 1370933"/>
                <a:gd name="connsiteX12" fmla="*/ 887635 w 887634"/>
                <a:gd name="connsiteY12" fmla="*/ 0 h 1370933"/>
                <a:gd name="connsiteX13" fmla="*/ 887635 w 887634"/>
                <a:gd name="connsiteY13" fmla="*/ 1349693 h 1370933"/>
                <a:gd name="connsiteX14" fmla="*/ 683705 w 887634"/>
                <a:gd name="connsiteY14" fmla="*/ 932879 h 1370933"/>
                <a:gd name="connsiteX15" fmla="*/ 683705 w 887634"/>
                <a:gd name="connsiteY15" fmla="*/ 813530 h 1370933"/>
                <a:gd name="connsiteX16" fmla="*/ 620458 w 887634"/>
                <a:gd name="connsiteY16" fmla="*/ 648843 h 1370933"/>
                <a:gd name="connsiteX17" fmla="*/ 459296 w 887634"/>
                <a:gd name="connsiteY17" fmla="*/ 581216 h 1370933"/>
                <a:gd name="connsiteX18" fmla="*/ 277273 w 887634"/>
                <a:gd name="connsiteY18" fmla="*/ 667607 h 1370933"/>
                <a:gd name="connsiteX19" fmla="*/ 210979 w 887634"/>
                <a:gd name="connsiteY19" fmla="*/ 907066 h 1370933"/>
                <a:gd name="connsiteX20" fmla="*/ 274606 w 887634"/>
                <a:gd name="connsiteY20" fmla="*/ 1126522 h 1370933"/>
                <a:gd name="connsiteX21" fmla="*/ 445960 w 887634"/>
                <a:gd name="connsiteY21" fmla="*/ 1207103 h 1370933"/>
                <a:gd name="connsiteX22" fmla="*/ 617791 w 887634"/>
                <a:gd name="connsiteY22" fmla="*/ 1129189 h 1370933"/>
                <a:gd name="connsiteX23" fmla="*/ 683705 w 887634"/>
                <a:gd name="connsiteY23" fmla="*/ 932879 h 137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87634" h="1370933">
                  <a:moveTo>
                    <a:pt x="887635" y="1349502"/>
                  </a:moveTo>
                  <a:lnTo>
                    <a:pt x="681038" y="1349502"/>
                  </a:lnTo>
                  <a:lnTo>
                    <a:pt x="681038" y="1194626"/>
                  </a:lnTo>
                  <a:lnTo>
                    <a:pt x="677513" y="1194626"/>
                  </a:lnTo>
                  <a:cubicBezTo>
                    <a:pt x="611029" y="1312164"/>
                    <a:pt x="508635" y="1370933"/>
                    <a:pt x="370332" y="1370933"/>
                  </a:cubicBezTo>
                  <a:cubicBezTo>
                    <a:pt x="258127" y="1370933"/>
                    <a:pt x="168402" y="1330166"/>
                    <a:pt x="101060" y="1248537"/>
                  </a:cubicBezTo>
                  <a:cubicBezTo>
                    <a:pt x="33718" y="1166908"/>
                    <a:pt x="0" y="1055751"/>
                    <a:pt x="0" y="915162"/>
                  </a:cubicBezTo>
                  <a:cubicBezTo>
                    <a:pt x="0" y="764381"/>
                    <a:pt x="37243" y="643604"/>
                    <a:pt x="111728" y="552831"/>
                  </a:cubicBezTo>
                  <a:cubicBezTo>
                    <a:pt x="186214" y="462058"/>
                    <a:pt x="285464" y="416624"/>
                    <a:pt x="409575" y="416624"/>
                  </a:cubicBezTo>
                  <a:cubicBezTo>
                    <a:pt x="533686" y="416624"/>
                    <a:pt x="621792" y="465868"/>
                    <a:pt x="677513" y="564452"/>
                  </a:cubicBezTo>
                  <a:lnTo>
                    <a:pt x="681038" y="564452"/>
                  </a:lnTo>
                  <a:lnTo>
                    <a:pt x="681038" y="0"/>
                  </a:lnTo>
                  <a:lnTo>
                    <a:pt x="887635" y="0"/>
                  </a:lnTo>
                  <a:lnTo>
                    <a:pt x="887635" y="1349693"/>
                  </a:lnTo>
                  <a:close/>
                  <a:moveTo>
                    <a:pt x="683705" y="932879"/>
                  </a:moveTo>
                  <a:lnTo>
                    <a:pt x="683705" y="813530"/>
                  </a:lnTo>
                  <a:cubicBezTo>
                    <a:pt x="683705" y="748855"/>
                    <a:pt x="662654" y="693896"/>
                    <a:pt x="620458" y="648843"/>
                  </a:cubicBezTo>
                  <a:cubicBezTo>
                    <a:pt x="578358" y="603695"/>
                    <a:pt x="524637" y="581216"/>
                    <a:pt x="459296" y="581216"/>
                  </a:cubicBezTo>
                  <a:cubicBezTo>
                    <a:pt x="382143" y="581216"/>
                    <a:pt x="321469" y="609981"/>
                    <a:pt x="277273" y="667607"/>
                  </a:cubicBezTo>
                  <a:cubicBezTo>
                    <a:pt x="233077" y="725138"/>
                    <a:pt x="210979" y="805053"/>
                    <a:pt x="210979" y="907066"/>
                  </a:cubicBezTo>
                  <a:cubicBezTo>
                    <a:pt x="210979" y="999649"/>
                    <a:pt x="232220" y="1072801"/>
                    <a:pt x="274606" y="1126522"/>
                  </a:cubicBezTo>
                  <a:cubicBezTo>
                    <a:pt x="316992" y="1180243"/>
                    <a:pt x="374142" y="1207103"/>
                    <a:pt x="445960" y="1207103"/>
                  </a:cubicBezTo>
                  <a:cubicBezTo>
                    <a:pt x="517779" y="1207103"/>
                    <a:pt x="573881" y="1181100"/>
                    <a:pt x="617791" y="1129189"/>
                  </a:cubicBezTo>
                  <a:cubicBezTo>
                    <a:pt x="661702" y="1077278"/>
                    <a:pt x="683705" y="1011841"/>
                    <a:pt x="683705" y="9328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86095487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B8EF10-4115-7EE6-1249-D6DC0A94D9B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91998" cy="6857999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918223"/>
            <a:ext cx="9144000" cy="615553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D4EC8E"/>
                </a:solidFill>
              </a:defRPr>
            </a:lvl1pPr>
          </a:lstStyle>
          <a:p>
            <a:pPr lvl="0"/>
            <a:r>
              <a:rPr lang="en-US"/>
              <a:t>What’s new in C# 12 and beyond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Dustin Campbell and Mads Torgersen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white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14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26" Type="http://schemas.openxmlformats.org/officeDocument/2006/relationships/slideLayout" Target="../slideLayouts/slideLayout74.xml"/><Relationship Id="rId39" Type="http://schemas.openxmlformats.org/officeDocument/2006/relationships/slideLayout" Target="../slideLayouts/slideLayout87.xml"/><Relationship Id="rId21" Type="http://schemas.openxmlformats.org/officeDocument/2006/relationships/slideLayout" Target="../slideLayouts/slideLayout69.xml"/><Relationship Id="rId34" Type="http://schemas.openxmlformats.org/officeDocument/2006/relationships/slideLayout" Target="../slideLayouts/slideLayout82.xml"/><Relationship Id="rId42" Type="http://schemas.openxmlformats.org/officeDocument/2006/relationships/slideLayout" Target="../slideLayouts/slideLayout90.xml"/><Relationship Id="rId47" Type="http://schemas.openxmlformats.org/officeDocument/2006/relationships/slideLayout" Target="../slideLayouts/slideLayout95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9.xml"/><Relationship Id="rId24" Type="http://schemas.openxmlformats.org/officeDocument/2006/relationships/slideLayout" Target="../slideLayouts/slideLayout72.xml"/><Relationship Id="rId32" Type="http://schemas.openxmlformats.org/officeDocument/2006/relationships/slideLayout" Target="../slideLayouts/slideLayout80.xml"/><Relationship Id="rId37" Type="http://schemas.openxmlformats.org/officeDocument/2006/relationships/slideLayout" Target="../slideLayouts/slideLayout85.xml"/><Relationship Id="rId40" Type="http://schemas.openxmlformats.org/officeDocument/2006/relationships/slideLayout" Target="../slideLayouts/slideLayout88.xml"/><Relationship Id="rId45" Type="http://schemas.openxmlformats.org/officeDocument/2006/relationships/slideLayout" Target="../slideLayouts/slideLayout93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23" Type="http://schemas.openxmlformats.org/officeDocument/2006/relationships/slideLayout" Target="../slideLayouts/slideLayout71.xml"/><Relationship Id="rId28" Type="http://schemas.openxmlformats.org/officeDocument/2006/relationships/slideLayout" Target="../slideLayouts/slideLayout76.xml"/><Relationship Id="rId36" Type="http://schemas.openxmlformats.org/officeDocument/2006/relationships/slideLayout" Target="../slideLayouts/slideLayout84.xml"/><Relationship Id="rId4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31" Type="http://schemas.openxmlformats.org/officeDocument/2006/relationships/slideLayout" Target="../slideLayouts/slideLayout79.xml"/><Relationship Id="rId44" Type="http://schemas.openxmlformats.org/officeDocument/2006/relationships/slideLayout" Target="../slideLayouts/slideLayout92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8.xml"/><Relationship Id="rId35" Type="http://schemas.openxmlformats.org/officeDocument/2006/relationships/slideLayout" Target="../slideLayouts/slideLayout83.xml"/><Relationship Id="rId43" Type="http://schemas.openxmlformats.org/officeDocument/2006/relationships/slideLayout" Target="../slideLayouts/slideLayout91.xml"/><Relationship Id="rId48" Type="http://schemas.openxmlformats.org/officeDocument/2006/relationships/slideLayout" Target="../slideLayouts/slideLayout96.xml"/><Relationship Id="rId8" Type="http://schemas.openxmlformats.org/officeDocument/2006/relationships/slideLayout" Target="../slideLayouts/slideLayout56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5" Type="http://schemas.openxmlformats.org/officeDocument/2006/relationships/slideLayout" Target="../slideLayouts/slideLayout73.xml"/><Relationship Id="rId33" Type="http://schemas.openxmlformats.org/officeDocument/2006/relationships/slideLayout" Target="../slideLayouts/slideLayout81.xml"/><Relationship Id="rId38" Type="http://schemas.openxmlformats.org/officeDocument/2006/relationships/slideLayout" Target="../slideLayouts/slideLayout86.xml"/><Relationship Id="rId46" Type="http://schemas.openxmlformats.org/officeDocument/2006/relationships/slideLayout" Target="../slideLayouts/slideLayout94.xml"/><Relationship Id="rId20" Type="http://schemas.openxmlformats.org/officeDocument/2006/relationships/slideLayout" Target="../slideLayouts/slideLayout68.xml"/><Relationship Id="rId41" Type="http://schemas.openxmlformats.org/officeDocument/2006/relationships/slideLayout" Target="../slideLayouts/slideLayout89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26" Type="http://schemas.openxmlformats.org/officeDocument/2006/relationships/slideLayout" Target="../slideLayouts/slideLayout123.xml"/><Relationship Id="rId39" Type="http://schemas.openxmlformats.org/officeDocument/2006/relationships/slideLayout" Target="../slideLayouts/slideLayout136.xml"/><Relationship Id="rId21" Type="http://schemas.openxmlformats.org/officeDocument/2006/relationships/slideLayout" Target="../slideLayouts/slideLayout118.xml"/><Relationship Id="rId34" Type="http://schemas.openxmlformats.org/officeDocument/2006/relationships/slideLayout" Target="../slideLayouts/slideLayout131.xml"/><Relationship Id="rId42" Type="http://schemas.openxmlformats.org/officeDocument/2006/relationships/slideLayout" Target="../slideLayouts/slideLayout139.xml"/><Relationship Id="rId47" Type="http://schemas.openxmlformats.org/officeDocument/2006/relationships/slideLayout" Target="../slideLayouts/slideLayout144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34.xml"/><Relationship Id="rId40" Type="http://schemas.openxmlformats.org/officeDocument/2006/relationships/slideLayout" Target="../slideLayouts/slideLayout137.xml"/><Relationship Id="rId45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36" Type="http://schemas.openxmlformats.org/officeDocument/2006/relationships/slideLayout" Target="../slideLayouts/slideLayout133.xml"/><Relationship Id="rId49" Type="http://schemas.openxmlformats.org/officeDocument/2006/relationships/theme" Target="../theme/theme3.xml"/><Relationship Id="rId10" Type="http://schemas.openxmlformats.org/officeDocument/2006/relationships/slideLayout" Target="../slideLayouts/slideLayout107.xml"/><Relationship Id="rId19" Type="http://schemas.openxmlformats.org/officeDocument/2006/relationships/slideLayout" Target="../slideLayouts/slideLayout116.xml"/><Relationship Id="rId31" Type="http://schemas.openxmlformats.org/officeDocument/2006/relationships/slideLayout" Target="../slideLayouts/slideLayout128.xml"/><Relationship Id="rId44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32.xml"/><Relationship Id="rId43" Type="http://schemas.openxmlformats.org/officeDocument/2006/relationships/slideLayout" Target="../slideLayouts/slideLayout140.xml"/><Relationship Id="rId48" Type="http://schemas.openxmlformats.org/officeDocument/2006/relationships/slideLayout" Target="../slideLayouts/slideLayout145.xml"/><Relationship Id="rId8" Type="http://schemas.openxmlformats.org/officeDocument/2006/relationships/slideLayout" Target="../slideLayouts/slideLayout105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35.xml"/><Relationship Id="rId46" Type="http://schemas.openxmlformats.org/officeDocument/2006/relationships/slideLayout" Target="../slideLayouts/slideLayout143.xml"/><Relationship Id="rId20" Type="http://schemas.openxmlformats.org/officeDocument/2006/relationships/slideLayout" Target="../slideLayouts/slideLayout117.xml"/><Relationship Id="rId41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58.xml"/><Relationship Id="rId18" Type="http://schemas.openxmlformats.org/officeDocument/2006/relationships/slideLayout" Target="../slideLayouts/slideLayout163.xml"/><Relationship Id="rId26" Type="http://schemas.openxmlformats.org/officeDocument/2006/relationships/slideLayout" Target="../slideLayouts/slideLayout171.xml"/><Relationship Id="rId39" Type="http://schemas.openxmlformats.org/officeDocument/2006/relationships/slideLayout" Target="../slideLayouts/slideLayout184.xml"/><Relationship Id="rId21" Type="http://schemas.openxmlformats.org/officeDocument/2006/relationships/slideLayout" Target="../slideLayouts/slideLayout166.xml"/><Relationship Id="rId34" Type="http://schemas.openxmlformats.org/officeDocument/2006/relationships/slideLayout" Target="../slideLayouts/slideLayout179.xml"/><Relationship Id="rId42" Type="http://schemas.openxmlformats.org/officeDocument/2006/relationships/slideLayout" Target="../slideLayouts/slideLayout187.xml"/><Relationship Id="rId47" Type="http://schemas.openxmlformats.org/officeDocument/2006/relationships/slideLayout" Target="../slideLayouts/slideLayout192.xml"/><Relationship Id="rId50" Type="http://schemas.openxmlformats.org/officeDocument/2006/relationships/theme" Target="../theme/theme4.xml"/><Relationship Id="rId7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47.xml"/><Relationship Id="rId16" Type="http://schemas.openxmlformats.org/officeDocument/2006/relationships/slideLayout" Target="../slideLayouts/slideLayout161.xml"/><Relationship Id="rId29" Type="http://schemas.openxmlformats.org/officeDocument/2006/relationships/slideLayout" Target="../slideLayouts/slideLayout174.xml"/><Relationship Id="rId11" Type="http://schemas.openxmlformats.org/officeDocument/2006/relationships/slideLayout" Target="../slideLayouts/slideLayout156.xml"/><Relationship Id="rId24" Type="http://schemas.openxmlformats.org/officeDocument/2006/relationships/slideLayout" Target="../slideLayouts/slideLayout169.xml"/><Relationship Id="rId32" Type="http://schemas.openxmlformats.org/officeDocument/2006/relationships/slideLayout" Target="../slideLayouts/slideLayout177.xml"/><Relationship Id="rId37" Type="http://schemas.openxmlformats.org/officeDocument/2006/relationships/slideLayout" Target="../slideLayouts/slideLayout182.xml"/><Relationship Id="rId40" Type="http://schemas.openxmlformats.org/officeDocument/2006/relationships/slideLayout" Target="../slideLayouts/slideLayout185.xml"/><Relationship Id="rId45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50.xml"/><Relationship Id="rId15" Type="http://schemas.openxmlformats.org/officeDocument/2006/relationships/slideLayout" Target="../slideLayouts/slideLayout160.xml"/><Relationship Id="rId23" Type="http://schemas.openxmlformats.org/officeDocument/2006/relationships/slideLayout" Target="../slideLayouts/slideLayout168.xml"/><Relationship Id="rId28" Type="http://schemas.openxmlformats.org/officeDocument/2006/relationships/slideLayout" Target="../slideLayouts/slideLayout173.xml"/><Relationship Id="rId36" Type="http://schemas.openxmlformats.org/officeDocument/2006/relationships/slideLayout" Target="../slideLayouts/slideLayout181.xml"/><Relationship Id="rId49" Type="http://schemas.openxmlformats.org/officeDocument/2006/relationships/slideLayout" Target="../slideLayouts/slideLayout194.xml"/><Relationship Id="rId10" Type="http://schemas.openxmlformats.org/officeDocument/2006/relationships/slideLayout" Target="../slideLayouts/slideLayout155.xml"/><Relationship Id="rId19" Type="http://schemas.openxmlformats.org/officeDocument/2006/relationships/slideLayout" Target="../slideLayouts/slideLayout164.xml"/><Relationship Id="rId31" Type="http://schemas.openxmlformats.org/officeDocument/2006/relationships/slideLayout" Target="../slideLayouts/slideLayout176.xml"/><Relationship Id="rId44" Type="http://schemas.openxmlformats.org/officeDocument/2006/relationships/slideLayout" Target="../slideLayouts/slideLayout189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149.xml"/><Relationship Id="rId9" Type="http://schemas.openxmlformats.org/officeDocument/2006/relationships/slideLayout" Target="../slideLayouts/slideLayout154.xml"/><Relationship Id="rId14" Type="http://schemas.openxmlformats.org/officeDocument/2006/relationships/slideLayout" Target="../slideLayouts/slideLayout159.xml"/><Relationship Id="rId22" Type="http://schemas.openxmlformats.org/officeDocument/2006/relationships/slideLayout" Target="../slideLayouts/slideLayout167.xml"/><Relationship Id="rId27" Type="http://schemas.openxmlformats.org/officeDocument/2006/relationships/slideLayout" Target="../slideLayouts/slideLayout172.xml"/><Relationship Id="rId30" Type="http://schemas.openxmlformats.org/officeDocument/2006/relationships/slideLayout" Target="../slideLayouts/slideLayout175.xml"/><Relationship Id="rId35" Type="http://schemas.openxmlformats.org/officeDocument/2006/relationships/slideLayout" Target="../slideLayouts/slideLayout180.xml"/><Relationship Id="rId43" Type="http://schemas.openxmlformats.org/officeDocument/2006/relationships/slideLayout" Target="../slideLayouts/slideLayout188.xml"/><Relationship Id="rId48" Type="http://schemas.openxmlformats.org/officeDocument/2006/relationships/slideLayout" Target="../slideLayouts/slideLayout193.xml"/><Relationship Id="rId8" Type="http://schemas.openxmlformats.org/officeDocument/2006/relationships/slideLayout" Target="../slideLayouts/slideLayout153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148.xml"/><Relationship Id="rId12" Type="http://schemas.openxmlformats.org/officeDocument/2006/relationships/slideLayout" Target="../slideLayouts/slideLayout157.xml"/><Relationship Id="rId17" Type="http://schemas.openxmlformats.org/officeDocument/2006/relationships/slideLayout" Target="../slideLayouts/slideLayout162.xml"/><Relationship Id="rId25" Type="http://schemas.openxmlformats.org/officeDocument/2006/relationships/slideLayout" Target="../slideLayouts/slideLayout170.xml"/><Relationship Id="rId33" Type="http://schemas.openxmlformats.org/officeDocument/2006/relationships/slideLayout" Target="../slideLayouts/slideLayout178.xml"/><Relationship Id="rId38" Type="http://schemas.openxmlformats.org/officeDocument/2006/relationships/slideLayout" Target="../slideLayouts/slideLayout183.xml"/><Relationship Id="rId46" Type="http://schemas.openxmlformats.org/officeDocument/2006/relationships/slideLayout" Target="../slideLayouts/slideLayout191.xml"/><Relationship Id="rId20" Type="http://schemas.openxmlformats.org/officeDocument/2006/relationships/slideLayout" Target="../slideLayouts/slideLayout165.xml"/><Relationship Id="rId41" Type="http://schemas.openxmlformats.org/officeDocument/2006/relationships/slideLayout" Target="../slideLayouts/slideLayout186.xml"/><Relationship Id="rId1" Type="http://schemas.openxmlformats.org/officeDocument/2006/relationships/slideLayout" Target="../slideLayouts/slideLayout146.xml"/><Relationship Id="rId6" Type="http://schemas.openxmlformats.org/officeDocument/2006/relationships/slideLayout" Target="../slideLayouts/slideLayout1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897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352" r:id="rId1"/>
    <p:sldLayoutId id="2147484353" r:id="rId2"/>
    <p:sldLayoutId id="2147484354" r:id="rId3"/>
    <p:sldLayoutId id="2147484355" r:id="rId4"/>
    <p:sldLayoutId id="2147484356" r:id="rId5"/>
    <p:sldLayoutId id="2147484357" r:id="rId6"/>
    <p:sldLayoutId id="2147484358" r:id="rId7"/>
    <p:sldLayoutId id="2147484359" r:id="rId8"/>
    <p:sldLayoutId id="2147484360" r:id="rId9"/>
    <p:sldLayoutId id="2147484361" r:id="rId10"/>
    <p:sldLayoutId id="2147484362" r:id="rId11"/>
    <p:sldLayoutId id="2147484363" r:id="rId12"/>
    <p:sldLayoutId id="2147484364" r:id="rId13"/>
    <p:sldLayoutId id="2147484365" r:id="rId14"/>
    <p:sldLayoutId id="2147484366" r:id="rId15"/>
    <p:sldLayoutId id="2147484367" r:id="rId16"/>
    <p:sldLayoutId id="2147484368" r:id="rId17"/>
    <p:sldLayoutId id="2147484369" r:id="rId18"/>
    <p:sldLayoutId id="2147484370" r:id="rId19"/>
    <p:sldLayoutId id="2147484371" r:id="rId20"/>
    <p:sldLayoutId id="2147484372" r:id="rId21"/>
    <p:sldLayoutId id="2147484373" r:id="rId22"/>
    <p:sldLayoutId id="2147484374" r:id="rId23"/>
    <p:sldLayoutId id="2147484375" r:id="rId24"/>
    <p:sldLayoutId id="2147484376" r:id="rId25"/>
    <p:sldLayoutId id="2147484377" r:id="rId26"/>
    <p:sldLayoutId id="2147484378" r:id="rId27"/>
    <p:sldLayoutId id="2147484379" r:id="rId28"/>
    <p:sldLayoutId id="2147484380" r:id="rId29"/>
    <p:sldLayoutId id="2147484381" r:id="rId30"/>
    <p:sldLayoutId id="2147484382" r:id="rId31"/>
    <p:sldLayoutId id="2147484383" r:id="rId32"/>
    <p:sldLayoutId id="2147484384" r:id="rId33"/>
    <p:sldLayoutId id="2147484385" r:id="rId34"/>
    <p:sldLayoutId id="2147484386" r:id="rId35"/>
    <p:sldLayoutId id="2147484387" r:id="rId36"/>
    <p:sldLayoutId id="2147484388" r:id="rId37"/>
    <p:sldLayoutId id="2147484389" r:id="rId38"/>
    <p:sldLayoutId id="2147484390" r:id="rId39"/>
    <p:sldLayoutId id="2147484391" r:id="rId40"/>
    <p:sldLayoutId id="2147484392" r:id="rId41"/>
    <p:sldLayoutId id="2147484393" r:id="rId42"/>
    <p:sldLayoutId id="2147484394" r:id="rId43"/>
    <p:sldLayoutId id="2147484395" r:id="rId44"/>
    <p:sldLayoutId id="2147484396" r:id="rId45"/>
    <p:sldLayoutId id="2147484397" r:id="rId46"/>
    <p:sldLayoutId id="2147484398" r:id="rId47"/>
    <p:sldLayoutId id="2147484399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17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04" r:id="rId1"/>
    <p:sldLayoutId id="2147485605" r:id="rId2"/>
    <p:sldLayoutId id="2147485606" r:id="rId3"/>
    <p:sldLayoutId id="2147485607" r:id="rId4"/>
    <p:sldLayoutId id="2147485608" r:id="rId5"/>
    <p:sldLayoutId id="2147485609" r:id="rId6"/>
    <p:sldLayoutId id="2147485610" r:id="rId7"/>
    <p:sldLayoutId id="2147485611" r:id="rId8"/>
    <p:sldLayoutId id="2147485612" r:id="rId9"/>
    <p:sldLayoutId id="2147485613" r:id="rId10"/>
    <p:sldLayoutId id="2147485614" r:id="rId11"/>
    <p:sldLayoutId id="2147485615" r:id="rId12"/>
    <p:sldLayoutId id="2147485616" r:id="rId13"/>
    <p:sldLayoutId id="2147485617" r:id="rId14"/>
    <p:sldLayoutId id="2147485618" r:id="rId15"/>
    <p:sldLayoutId id="2147485619" r:id="rId16"/>
    <p:sldLayoutId id="2147485620" r:id="rId17"/>
    <p:sldLayoutId id="2147485621" r:id="rId18"/>
    <p:sldLayoutId id="2147485622" r:id="rId19"/>
    <p:sldLayoutId id="2147485623" r:id="rId20"/>
    <p:sldLayoutId id="2147485624" r:id="rId21"/>
    <p:sldLayoutId id="2147485625" r:id="rId22"/>
    <p:sldLayoutId id="2147485626" r:id="rId23"/>
    <p:sldLayoutId id="2147485627" r:id="rId24"/>
    <p:sldLayoutId id="2147485628" r:id="rId25"/>
    <p:sldLayoutId id="2147485629" r:id="rId26"/>
    <p:sldLayoutId id="2147485630" r:id="rId27"/>
    <p:sldLayoutId id="2147485631" r:id="rId28"/>
    <p:sldLayoutId id="2147485632" r:id="rId29"/>
    <p:sldLayoutId id="2147485633" r:id="rId30"/>
    <p:sldLayoutId id="2147485634" r:id="rId31"/>
    <p:sldLayoutId id="2147485635" r:id="rId32"/>
    <p:sldLayoutId id="2147485636" r:id="rId33"/>
    <p:sldLayoutId id="2147485637" r:id="rId34"/>
    <p:sldLayoutId id="2147485638" r:id="rId35"/>
    <p:sldLayoutId id="2147485639" r:id="rId36"/>
    <p:sldLayoutId id="2147485640" r:id="rId37"/>
    <p:sldLayoutId id="2147485641" r:id="rId38"/>
    <p:sldLayoutId id="2147485642" r:id="rId39"/>
    <p:sldLayoutId id="2147485643" r:id="rId40"/>
    <p:sldLayoutId id="2147485644" r:id="rId41"/>
    <p:sldLayoutId id="2147485645" r:id="rId42"/>
    <p:sldLayoutId id="2147485646" r:id="rId43"/>
    <p:sldLayoutId id="2147485647" r:id="rId44"/>
    <p:sldLayoutId id="2147485648" r:id="rId45"/>
    <p:sldLayoutId id="2147485649" r:id="rId46"/>
    <p:sldLayoutId id="2147485650" r:id="rId47"/>
    <p:sldLayoutId id="2147485651" r:id="rId48"/>
    <p:sldLayoutId id="2147485652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>
          <p15:clr>
            <a:srgbClr val="C35EA4"/>
          </p15:clr>
        </p15:guide>
        <p15:guide id="17" pos="7320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9.png"/><Relationship Id="rId7" Type="http://schemas.microsoft.com/office/2007/relationships/hdphoto" Target="../media/hdphoto3.wdp"/><Relationship Id="rId12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1.png"/><Relationship Id="rId11" Type="http://schemas.openxmlformats.org/officeDocument/2006/relationships/image" Target="../media/image74.png"/><Relationship Id="rId5" Type="http://schemas.microsoft.com/office/2007/relationships/hdphoto" Target="../media/hdphoto2.wdp"/><Relationship Id="rId10" Type="http://schemas.microsoft.com/office/2007/relationships/hdphoto" Target="../media/hdphoto4.wdp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78.gif"/><Relationship Id="rId5" Type="http://schemas.openxmlformats.org/officeDocument/2006/relationships/image" Target="../media/image77.gif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1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1.xml"/><Relationship Id="rId4" Type="http://schemas.openxmlformats.org/officeDocument/2006/relationships/hyperlink" Target="https://bit.ly/3qbZBj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8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93.png"/><Relationship Id="rId4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maui-upgrades@microsoft.com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dot.net/mau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svg"/><Relationship Id="rId13" Type="http://schemas.openxmlformats.org/officeDocument/2006/relationships/image" Target="../media/image108.sv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7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18" Type="http://schemas.openxmlformats.org/officeDocument/2006/relationships/image" Target="../media/image51.png"/><Relationship Id="rId26" Type="http://schemas.openxmlformats.org/officeDocument/2006/relationships/image" Target="../media/image59.png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17" Type="http://schemas.openxmlformats.org/officeDocument/2006/relationships/image" Target="../media/image50.png"/><Relationship Id="rId25" Type="http://schemas.openxmlformats.org/officeDocument/2006/relationships/image" Target="../media/image58.jpe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29" Type="http://schemas.openxmlformats.org/officeDocument/2006/relationships/image" Target="../media/image62.png"/><Relationship Id="rId1" Type="http://schemas.openxmlformats.org/officeDocument/2006/relationships/slideLayout" Target="../slideLayouts/slideLayout93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jpeg"/><Relationship Id="rId23" Type="http://schemas.openxmlformats.org/officeDocument/2006/relationships/image" Target="../media/image56.svg"/><Relationship Id="rId28" Type="http://schemas.openxmlformats.org/officeDocument/2006/relationships/image" Target="../media/image61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31" Type="http://schemas.openxmlformats.org/officeDocument/2006/relationships/image" Target="../media/image6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60.png"/><Relationship Id="rId30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D509A-DC46-E2AD-9B41-73D49A0FB6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8263" y="-61114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/>
              <a:t>Microsoft Build 2023</a:t>
            </a:r>
          </a:p>
        </p:txBody>
      </p:sp>
    </p:spTree>
    <p:extLst>
      <p:ext uri="{BB962C8B-B14F-4D97-AF65-F5344CB8AC3E}">
        <p14:creationId xmlns:p14="http://schemas.microsoft.com/office/powerpoint/2010/main" val="3490389889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4A406-E816-8F6C-55AE-66B0705A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Pointer Hover</a:t>
            </a:r>
          </a:p>
        </p:txBody>
      </p:sp>
      <p:pic>
        <p:nvPicPr>
          <p:cNvPr id="8" name="hover-and-tooltip">
            <a:hlinkClick r:id="" action="ppaction://media"/>
            <a:extLst>
              <a:ext uri="{FF2B5EF4-FFF2-40B4-BE49-F238E27FC236}">
                <a16:creationId xmlns:a16="http://schemas.microsoft.com/office/drawing/2014/main" id="{4997D147-4C08-BCAA-D86D-11721BFC9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3658" y="1436688"/>
            <a:ext cx="3413125" cy="3078162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391E6-53F8-8CFD-4C59-9706A401C5AB}"/>
              </a:ext>
            </a:extLst>
          </p:cNvPr>
          <p:cNvSpPr txBox="1"/>
          <p:nvPr/>
        </p:nvSpPr>
        <p:spPr>
          <a:xfrm>
            <a:off x="588263" y="1436688"/>
            <a:ext cx="9794990" cy="464742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&lt;Style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TargetType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="Button"&gt;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&lt;Setter 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Property"FontSize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Value="18"/&gt;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&lt;Setter Property="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VisualStateManager.VisualStateGroups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&lt;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VisualStateGroupList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&lt;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VisualStateGroup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x:Name="CommonStates"&gt;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&lt;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x:Name="Normal"&gt;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&lt;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VisualState.Setters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&lt;Setter Property="Background" Value="{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StaticResource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Gray200}"/&gt;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&lt;Setter Property="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TextColor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Value="{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StaticResource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Gray950}"/&gt;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&lt;/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VisualState.Setters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&lt;/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x:Name="PointerOver"&gt;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&lt;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VisualState.Setters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&lt;Setter Property="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TextColor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 Value="{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StaticResource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White}" 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&lt;Setter Property="Background" Value="{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StaticResource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Primary}" 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맑은 고딕" panose="020B0503020000020004" pitchFamily="34" charset="-127"/>
                <a:cs typeface="Consolas" panose="020B0609020204030204" pitchFamily="49" charset="0"/>
              </a:rPr>
              <a:t> 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&lt;/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VisualState.Setters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&lt;/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&lt;/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VisualStateGroup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&lt;/</a:t>
            </a: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VisualStateGroupList</a:t>
            </a: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&lt;/Setter&gt;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&lt;/Style&gt;</a:t>
            </a:r>
          </a:p>
        </p:txBody>
      </p:sp>
    </p:spTree>
    <p:extLst>
      <p:ext uri="{BB962C8B-B14F-4D97-AF65-F5344CB8AC3E}">
        <p14:creationId xmlns:p14="http://schemas.microsoft.com/office/powerpoint/2010/main" val="14434847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4A406-E816-8F6C-55AE-66B0705A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Context Menu</a:t>
            </a:r>
          </a:p>
        </p:txBody>
      </p:sp>
      <p:pic>
        <p:nvPicPr>
          <p:cNvPr id="7" name="2022-11-08_12-50-33">
            <a:hlinkClick r:id="" action="ppaction://media"/>
            <a:extLst>
              <a:ext uri="{FF2B5EF4-FFF2-40B4-BE49-F238E27FC236}">
                <a16:creationId xmlns:a16="http://schemas.microsoft.com/office/drawing/2014/main" id="{9C357466-F093-578D-A629-6B2E0F101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3658" y="1436688"/>
            <a:ext cx="3413125" cy="331946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E2EE84-E32D-5280-3026-8B60EF0BEE24}"/>
              </a:ext>
            </a:extLst>
          </p:cNvPr>
          <p:cNvSpPr txBox="1"/>
          <p:nvPr/>
        </p:nvSpPr>
        <p:spPr>
          <a:xfrm>
            <a:off x="588263" y="1436688"/>
            <a:ext cx="7391400" cy="37471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&lt;Editor&gt;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FlyoutBase.ContextFlyout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MenuFlyout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MenuFlyoutItem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Text="Increase font"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Clicked="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OnIncrease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MenuFlyoutItem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Text="Decrease font"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Clicked="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OnDecrease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MenuFlyoutItem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Text="Clear"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Clicked="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OnClear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&lt;/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MenuFlyout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&lt;/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FlyoutBase.ContextFlyout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&lt;/Editor&gt;</a:t>
            </a:r>
          </a:p>
        </p:txBody>
      </p:sp>
    </p:spTree>
    <p:extLst>
      <p:ext uri="{BB962C8B-B14F-4D97-AF65-F5344CB8AC3E}">
        <p14:creationId xmlns:p14="http://schemas.microsoft.com/office/powerpoint/2010/main" val="7856419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4A406-E816-8F6C-55AE-66B0705A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Right-Click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2EE84-E32D-5280-3026-8B60EF0BEE24}"/>
              </a:ext>
            </a:extLst>
          </p:cNvPr>
          <p:cNvSpPr txBox="1"/>
          <p:nvPr/>
        </p:nvSpPr>
        <p:spPr>
          <a:xfrm>
            <a:off x="588263" y="1436688"/>
            <a:ext cx="7391400" cy="21698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Editor.GestureRecognizers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&lt;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TapGestureRecognizer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Buttons="Primary"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           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NumberOfTapsRequired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="2"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            Tapped="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Primary_Tapped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&lt;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TapGestureRecognizer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Buttons="Secondary"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                Tapped="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Secondary_Tapped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Editor.GestureRecognizers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</p:txBody>
      </p:sp>
      <p:pic>
        <p:nvPicPr>
          <p:cNvPr id="7" name="taps">
            <a:hlinkClick r:id="" action="ppaction://media"/>
            <a:extLst>
              <a:ext uri="{FF2B5EF4-FFF2-40B4-BE49-F238E27FC236}">
                <a16:creationId xmlns:a16="http://schemas.microsoft.com/office/drawing/2014/main" id="{C45602E3-0A8C-FD4A-10EB-9A32E413FC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3657" y="1436688"/>
            <a:ext cx="3413125" cy="3078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628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1BBAA-E239-B03A-AC87-45F7A8221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 dirty="0"/>
              <a:t>Component Vendors</a:t>
            </a:r>
          </a:p>
        </p:txBody>
      </p:sp>
      <p:pic>
        <p:nvPicPr>
          <p:cNvPr id="6" name="Picture 5" descr="syncfusion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68437"/>
          <a:stretch/>
        </p:blipFill>
        <p:spPr>
          <a:xfrm>
            <a:off x="990995" y="1519840"/>
            <a:ext cx="2870424" cy="1474487"/>
          </a:xfrm>
          <a:prstGeom prst="rect">
            <a:avLst/>
          </a:prstGeom>
        </p:spPr>
      </p:pic>
      <p:pic>
        <p:nvPicPr>
          <p:cNvPr id="22" name="Picture 21" descr="telerik">
            <a:extLst>
              <a:ext uri="{FF2B5EF4-FFF2-40B4-BE49-F238E27FC236}">
                <a16:creationId xmlns:a16="http://schemas.microsoft.com/office/drawing/2014/main" id="{DEB89C21-587B-4C26-836C-F03ACE6EE82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866" r="34570"/>
          <a:stretch/>
        </p:blipFill>
        <p:spPr>
          <a:xfrm>
            <a:off x="4507534" y="1631664"/>
            <a:ext cx="3179979" cy="1633500"/>
          </a:xfrm>
          <a:prstGeom prst="rect">
            <a:avLst/>
          </a:prstGeom>
        </p:spPr>
      </p:pic>
      <p:pic>
        <p:nvPicPr>
          <p:cNvPr id="23" name="Picture 22" descr="steema">
            <a:extLst>
              <a:ext uri="{FF2B5EF4-FFF2-40B4-BE49-F238E27FC236}">
                <a16:creationId xmlns:a16="http://schemas.microsoft.com/office/drawing/2014/main" id="{5D1E31F9-281C-4D45-B6E0-A4B9332D181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7049"/>
          <a:stretch/>
        </p:blipFill>
        <p:spPr>
          <a:xfrm>
            <a:off x="8250116" y="1730593"/>
            <a:ext cx="3037447" cy="1494598"/>
          </a:xfrm>
          <a:prstGeom prst="rect">
            <a:avLst/>
          </a:prstGeom>
        </p:spPr>
      </p:pic>
      <p:pic>
        <p:nvPicPr>
          <p:cNvPr id="1028" name="Picture 4" descr="grape city">
            <a:extLst>
              <a:ext uri="{FF2B5EF4-FFF2-40B4-BE49-F238E27FC236}">
                <a16:creationId xmlns:a16="http://schemas.microsoft.com/office/drawing/2014/main" id="{2226B6C4-5CB3-4E7E-BAED-534664C0667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8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53" y="3478306"/>
            <a:ext cx="3045908" cy="46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X divers">
            <a:extLst>
              <a:ext uri="{FF2B5EF4-FFF2-40B4-BE49-F238E27FC236}">
                <a16:creationId xmlns:a16="http://schemas.microsoft.com/office/drawing/2014/main" id="{B0E24939-BA82-486C-9A4A-741A7B8B2B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569" y="3322541"/>
            <a:ext cx="3045908" cy="77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infragistics">
            <a:extLs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5454"/>
          <a:stretch/>
        </p:blipFill>
        <p:spPr>
          <a:xfrm>
            <a:off x="8003187" y="2880141"/>
            <a:ext cx="3531305" cy="1657379"/>
          </a:xfrm>
          <a:prstGeom prst="rect">
            <a:avLst/>
          </a:prstGeom>
        </p:spPr>
      </p:pic>
      <p:pic>
        <p:nvPicPr>
          <p:cNvPr id="3" name="Picture 2" descr="xceed">
            <a:extLst>
              <a:ext uri="{FF2B5EF4-FFF2-40B4-BE49-F238E27FC236}">
                <a16:creationId xmlns:a16="http://schemas.microsoft.com/office/drawing/2014/main" id="{F4136809-99E6-A5C2-BD4D-FE9D6B8297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0995" y="4823779"/>
            <a:ext cx="2752827" cy="673869"/>
          </a:xfrm>
          <a:prstGeom prst="rect">
            <a:avLst/>
          </a:prstGeom>
        </p:spPr>
      </p:pic>
      <p:pic>
        <p:nvPicPr>
          <p:cNvPr id="24" name="Picture 23" descr="dec express">
            <a:extLst>
              <a:ext uri="{FF2B5EF4-FFF2-40B4-BE49-F238E27FC236}">
                <a16:creationId xmlns:a16="http://schemas.microsoft.com/office/drawing/2014/main" id="{815F3406-4139-48D8-9C20-093C68B333C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1867" r="34125"/>
          <a:stretch/>
        </p:blipFill>
        <p:spPr>
          <a:xfrm>
            <a:off x="4223280" y="4302299"/>
            <a:ext cx="3748486" cy="1787114"/>
          </a:xfrm>
          <a:prstGeom prst="rect">
            <a:avLst/>
          </a:prstGeom>
        </p:spPr>
      </p:pic>
      <p:pic>
        <p:nvPicPr>
          <p:cNvPr id="1030" name="Picture 6" descr="aurora">
            <a:extLst>
              <a:ext uri="{FF2B5EF4-FFF2-40B4-BE49-F238E27FC236}">
                <a16:creationId xmlns:a16="http://schemas.microsoft.com/office/drawing/2014/main" id="{1DDB54A8-332D-477C-BB08-961AB4DB2C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75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759" y="4594850"/>
            <a:ext cx="1234161" cy="1131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142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2721-1381-7FFA-D1A7-3F94FA74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DevExpress</a:t>
            </a:r>
          </a:p>
        </p:txBody>
      </p:sp>
      <p:pic>
        <p:nvPicPr>
          <p:cNvPr id="24" name="Picture 23" descr="A screenshot of a login form">
            <a:extLst>
              <a:ext uri="{FF2B5EF4-FFF2-40B4-BE49-F238E27FC236}">
                <a16:creationId xmlns:a16="http://schemas.microsoft.com/office/drawing/2014/main" id="{91985216-4A16-75B0-E39E-D1BA4012C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700" y="1319722"/>
            <a:ext cx="4985537" cy="1784297"/>
          </a:xfrm>
          <a:prstGeom prst="rect">
            <a:avLst/>
          </a:prstGeom>
        </p:spPr>
      </p:pic>
      <p:pic>
        <p:nvPicPr>
          <p:cNvPr id="22" name="Picture 21" descr="A screenshot of active users, conversion and page views metrics">
            <a:extLst>
              <a:ext uri="{FF2B5EF4-FFF2-40B4-BE49-F238E27FC236}">
                <a16:creationId xmlns:a16="http://schemas.microsoft.com/office/drawing/2014/main" id="{495E8F19-3459-8836-20D4-A8FE66781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00" y="3327357"/>
            <a:ext cx="4985537" cy="17842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9698A2D-75C8-DEB5-3A41-2EA661C72D60}"/>
              </a:ext>
            </a:extLst>
          </p:cNvPr>
          <p:cNvSpPr txBox="1"/>
          <p:nvPr/>
        </p:nvSpPr>
        <p:spPr>
          <a:xfrm>
            <a:off x="577137" y="5394307"/>
            <a:ext cx="499110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All controls are FREE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DataGrid, </a:t>
            </a:r>
            <a:r>
              <a:rPr lang="en-US" sz="1800" dirty="0" err="1"/>
              <a:t>CollectionView</a:t>
            </a:r>
            <a:r>
              <a:rPr lang="en-US" sz="1800" dirty="0"/>
              <a:t>, Filtering, CRUD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Integration with Office File library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Many samples and docs</a:t>
            </a:r>
          </a:p>
        </p:txBody>
      </p:sp>
      <p:pic>
        <p:nvPicPr>
          <p:cNvPr id="15" name="Picture 14" descr="screen recorded demo video">
            <a:extLst>
              <a:ext uri="{FF2B5EF4-FFF2-40B4-BE49-F238E27FC236}">
                <a16:creationId xmlns:a16="http://schemas.microsoft.com/office/drawing/2014/main" id="{DE5E9936-22D6-E0FF-CD80-5202ED74B0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289189"/>
            <a:ext cx="5839519" cy="3073431"/>
          </a:xfrm>
          <a:prstGeom prst="rect">
            <a:avLst/>
          </a:prstGeom>
        </p:spPr>
      </p:pic>
      <p:pic>
        <p:nvPicPr>
          <p:cNvPr id="19" name="Picture 18" descr="screen recorded demo video">
            <a:extLst>
              <a:ext uri="{FF2B5EF4-FFF2-40B4-BE49-F238E27FC236}">
                <a16:creationId xmlns:a16="http://schemas.microsoft.com/office/drawing/2014/main" id="{15A79C0F-8BD5-4A8B-B7C2-19F676B14C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3574938"/>
            <a:ext cx="5839519" cy="307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238949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2721-1381-7FFA-D1A7-3F94FA74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965116"/>
            <a:ext cx="11018520" cy="553998"/>
          </a:xfrm>
        </p:spPr>
        <p:txBody>
          <a:bodyPr/>
          <a:lstStyle/>
          <a:p>
            <a:r>
              <a:rPr lang="en-US" dirty="0" err="1"/>
              <a:t>Grial</a:t>
            </a:r>
            <a:endParaRPr lang="en-US" dirty="0"/>
          </a:p>
        </p:txBody>
      </p:sp>
      <p:pic>
        <p:nvPicPr>
          <p:cNvPr id="3074" name="Picture 2" descr="Free Grial Templates">
            <a:extLst>
              <a:ext uri="{FF2B5EF4-FFF2-40B4-BE49-F238E27FC236}">
                <a16:creationId xmlns:a16="http://schemas.microsoft.com/office/drawing/2014/main" id="{AE1C6546-9D21-E354-9667-FCCACB24B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 descr="grial">
            <a:extLst>
              <a:ext uri="{FF2B5EF4-FFF2-40B4-BE49-F238E27FC236}">
                <a16:creationId xmlns:a16="http://schemas.microsoft.com/office/drawing/2014/main" id="{FD0A8BD1-9ABA-4059-2FDC-982DFDA2906E}"/>
              </a:ext>
            </a:extLst>
          </p:cNvPr>
          <p:cNvGrpSpPr/>
          <p:nvPr/>
        </p:nvGrpSpPr>
        <p:grpSpPr>
          <a:xfrm>
            <a:off x="9960091" y="5709334"/>
            <a:ext cx="1900606" cy="993678"/>
            <a:chOff x="10026351" y="5709334"/>
            <a:chExt cx="1900606" cy="993678"/>
          </a:xfrm>
        </p:grpSpPr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B1304C94-6833-CF6D-E077-671E4F3C9B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10026351" y="5709334"/>
              <a:ext cx="1900606" cy="993678"/>
            </a:xfrm>
            <a:prstGeom prst="roundRect">
              <a:avLst>
                <a:gd name="adj" fmla="val 2114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27000" dist="127000" dir="2700000" algn="tl" rotWithShape="0">
                <a:srgbClr val="000000">
                  <a:alpha val="25000"/>
                </a:srgbClr>
              </a:outerShdw>
            </a:effectLst>
            <a:scene3d>
              <a:camera prst="perspectiveRight" fov="2700000">
                <a:rot lat="0" lon="21594000" rev="0"/>
              </a:camera>
              <a:lightRig rig="flat" dir="t"/>
            </a:scene3d>
            <a:sp3d>
              <a:bevelT w="0" h="38100"/>
              <a:bevelB w="0" h="0"/>
              <a:contourClr>
                <a:srgbClr val="FFFFFF"/>
              </a:contourClr>
            </a:sp3d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A335FAC8-21E3-4D36-E85D-D43E0E89A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35304" y="5977573"/>
              <a:ext cx="1282700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338859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2721-1381-7FFA-D1A7-3F94FA74AA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1030224"/>
            <a:ext cx="11018520" cy="553998"/>
          </a:xfrm>
        </p:spPr>
        <p:txBody>
          <a:bodyPr/>
          <a:lstStyle/>
          <a:p>
            <a:r>
              <a:rPr lang="en-US" dirty="0"/>
              <a:t>Screenshot</a:t>
            </a:r>
          </a:p>
        </p:txBody>
      </p:sp>
      <p:pic>
        <p:nvPicPr>
          <p:cNvPr id="3" name="Picture 4" descr="Image">
            <a:extLst>
              <a:ext uri="{FF2B5EF4-FFF2-40B4-BE49-F238E27FC236}">
                <a16:creationId xmlns:a16="http://schemas.microsoft.com/office/drawing/2014/main" id="{D9EAEA72-D25B-A827-7DFC-F93F5BDCA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262" y="311728"/>
            <a:ext cx="9741477" cy="623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15">
            <a:extLst>
              <a:ext uri="{FF2B5EF4-FFF2-40B4-BE49-F238E27FC236}">
                <a16:creationId xmlns:a16="http://schemas.microsoft.com/office/drawing/2014/main" id="{6D72614E-2337-EE7B-48FC-06A50E81A660}"/>
              </a:ext>
            </a:extLst>
          </p:cNvPr>
          <p:cNvSpPr/>
          <p:nvPr/>
        </p:nvSpPr>
        <p:spPr bwMode="auto">
          <a:xfrm>
            <a:off x="357808" y="6029437"/>
            <a:ext cx="3575966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b="1" i="0" u="none" strike="noStrike">
                <a:solidFill>
                  <a:schemeClr val="bg1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https://bit.ly/3qbZBjF</a:t>
            </a:r>
            <a:endParaRPr lang="en-US" sz="2000" b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022089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F2721-1381-7FFA-D1A7-3F94FA74A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Telerik UI for .NET MAUI</a:t>
            </a:r>
          </a:p>
        </p:txBody>
      </p:sp>
      <p:pic>
        <p:nvPicPr>
          <p:cNvPr id="5" name="Picture 4" descr="screenshot titled explore our .NET MAUI controls">
            <a:extLst>
              <a:ext uri="{FF2B5EF4-FFF2-40B4-BE49-F238E27FC236}">
                <a16:creationId xmlns:a16="http://schemas.microsoft.com/office/drawing/2014/main" id="{D9BD5066-7B5D-BD83-0F8E-E7C6ADF77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7" y="1255928"/>
            <a:ext cx="7772400" cy="5053974"/>
          </a:xfrm>
          <a:prstGeom prst="rect">
            <a:avLst/>
          </a:prstGeom>
        </p:spPr>
      </p:pic>
      <p:pic>
        <p:nvPicPr>
          <p:cNvPr id="7" name="Picture 6" descr="screenshot titled AI powered trip assistant: let's plan your trip">
            <a:extLst>
              <a:ext uri="{FF2B5EF4-FFF2-40B4-BE49-F238E27FC236}">
                <a16:creationId xmlns:a16="http://schemas.microsoft.com/office/drawing/2014/main" id="{C60189BB-D0D2-2784-4BAB-C66130C86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0041" y="1440863"/>
            <a:ext cx="3484200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777046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55FC0-6DA5-49B5-AF15-4CC3EB028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-870990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 dirty="0" err="1"/>
              <a:t>Syncfusion</a:t>
            </a:r>
            <a:endParaRPr lang="en-US" dirty="0"/>
          </a:p>
        </p:txBody>
      </p:sp>
      <p:pic>
        <p:nvPicPr>
          <p:cNvPr id="4" name="Picture 3" descr="syncfusion's .NET MAUI controls&#10;&#10;screenshots of app features">
            <a:extLst>
              <a:ext uri="{FF2B5EF4-FFF2-40B4-BE49-F238E27FC236}">
                <a16:creationId xmlns:a16="http://schemas.microsoft.com/office/drawing/2014/main" id="{AB2C6013-C609-9461-6391-BCA957C6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468" y="449337"/>
            <a:ext cx="10345064" cy="595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7751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15">
            <a:extLst>
              <a:ext uri="{FF2B5EF4-FFF2-40B4-BE49-F238E27FC236}">
                <a16:creationId xmlns:a16="http://schemas.microsoft.com/office/drawing/2014/main" id="{AE2141F7-E5C9-800C-1ED2-77929EC638F2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5865541" y="5943600"/>
            <a:ext cx="6114622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https://github.com/xceedsoftware/mauitoolkit</a:t>
            </a:r>
          </a:p>
        </p:txBody>
      </p:sp>
      <p:pic>
        <p:nvPicPr>
          <p:cNvPr id="1030" name="Picture 6" descr="Image Description">
            <a:extLst>
              <a:ext uri="{FF2B5EF4-FFF2-40B4-BE49-F238E27FC236}">
                <a16:creationId xmlns:a16="http://schemas.microsoft.com/office/drawing/2014/main" id="{C3E86D12-E3F6-7B3A-E6C8-23BE1645DB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717"/>
          <a:stretch/>
        </p:blipFill>
        <p:spPr bwMode="auto">
          <a:xfrm>
            <a:off x="585217" y="457200"/>
            <a:ext cx="1711677" cy="171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056A94-A10D-9C51-AD6E-BDFD96042680}"/>
              </a:ext>
            </a:extLst>
          </p:cNvPr>
          <p:cNvSpPr txBox="1"/>
          <p:nvPr/>
        </p:nvSpPr>
        <p:spPr>
          <a:xfrm>
            <a:off x="585217" y="2532914"/>
            <a:ext cx="2300310" cy="455926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000" b="1" i="0" u="none" strike="noStrike" dirty="0">
                <a:effectLst/>
              </a:rPr>
              <a:t>Free Controls: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Border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Button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ToggleButton</a:t>
            </a:r>
            <a:endParaRPr lang="en-US" sz="2000" b="0" i="0" u="none" strike="noStrike" dirty="0">
              <a:effectLst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R</a:t>
            </a:r>
            <a:r>
              <a:rPr lang="en-US" sz="2000" b="0" i="0" u="none" strike="noStrike" dirty="0" err="1">
                <a:effectLst/>
              </a:rPr>
              <a:t>epeatButton</a:t>
            </a:r>
            <a:endParaRPr lang="en-US" sz="2000" b="0" i="0" u="none" strike="noStrike" dirty="0">
              <a:effectLst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NumericUpDown</a:t>
            </a:r>
            <a:endParaRPr lang="en-US" sz="2000" b="0" i="0" u="none" strike="noStrike" dirty="0">
              <a:effectLst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ContentControl</a:t>
            </a:r>
            <a:endParaRPr lang="en-US" sz="2000" b="0" i="0" u="none" strike="noStrike" dirty="0">
              <a:effectLst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 err="1">
                <a:effectLst/>
              </a:rPr>
              <a:t>ButtonSpinner</a:t>
            </a:r>
            <a:endParaRPr lang="en-US" sz="2000" b="0" i="0" u="none" strike="noStrike" dirty="0">
              <a:effectLst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</a:rPr>
              <a:t>Card</a:t>
            </a:r>
          </a:p>
          <a:p>
            <a:pPr algn="l">
              <a:lnSpc>
                <a:spcPct val="150000"/>
              </a:lnSpc>
            </a:pPr>
            <a:endParaRPr lang="en-US" sz="2000" dirty="0"/>
          </a:p>
        </p:txBody>
      </p:sp>
      <p:pic>
        <p:nvPicPr>
          <p:cNvPr id="1028" name="Picture 4" descr="Image Description">
            <a:extLst>
              <a:ext uri="{FF2B5EF4-FFF2-40B4-BE49-F238E27FC236}">
                <a16:creationId xmlns:a16="http://schemas.microsoft.com/office/drawing/2014/main" id="{CED712D6-CEF9-31B8-DD0B-76BC62BB4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55" y="457200"/>
            <a:ext cx="8869008" cy="829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 descr="screenshots of menus: numeric up/down, buttons, card control">
            <a:extLst>
              <a:ext uri="{FF2B5EF4-FFF2-40B4-BE49-F238E27FC236}">
                <a16:creationId xmlns:a16="http://schemas.microsoft.com/office/drawing/2014/main" id="{81ED5D48-B222-996B-DE36-1AF7FC19B5C9}"/>
              </a:ext>
            </a:extLst>
          </p:cNvPr>
          <p:cNvGrpSpPr/>
          <p:nvPr/>
        </p:nvGrpSpPr>
        <p:grpSpPr>
          <a:xfrm>
            <a:off x="4007718" y="1878178"/>
            <a:ext cx="7495034" cy="3473618"/>
            <a:chOff x="4018869" y="2163540"/>
            <a:chExt cx="7495034" cy="3473618"/>
          </a:xfrm>
        </p:grpSpPr>
        <p:pic>
          <p:nvPicPr>
            <p:cNvPr id="1026" name="Picture 2" descr="Image Description">
              <a:extLst>
                <a:ext uri="{FF2B5EF4-FFF2-40B4-BE49-F238E27FC236}">
                  <a16:creationId xmlns:a16="http://schemas.microsoft.com/office/drawing/2014/main" id="{9B4FF7E2-82B0-43A0-1EC0-AF0C2913C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15608" y="2163540"/>
              <a:ext cx="2398295" cy="3473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560B797F-13DD-4F66-EF33-531221D688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8869" y="2163540"/>
              <a:ext cx="2243442" cy="2225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D1280A5E-7E5D-7566-584E-F08219A248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5066" y="2163540"/>
              <a:ext cx="2467786" cy="24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68433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84200" y="2918223"/>
            <a:ext cx="5443376" cy="615553"/>
          </a:xfrm>
        </p:spPr>
        <p:txBody>
          <a:bodyPr/>
          <a:lstStyle/>
          <a:p>
            <a:r>
              <a:rPr lang="en-US"/>
              <a:t>All things client and mobile application development with .NET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84200" y="3962400"/>
            <a:ext cx="9144000" cy="246221"/>
          </a:xfrm>
        </p:spPr>
        <p:txBody>
          <a:bodyPr/>
          <a:lstStyle/>
          <a:p>
            <a:r>
              <a:rPr lang="en-US" dirty="0">
                <a:latin typeface="+mj-lt"/>
              </a:rPr>
              <a:t>Matthew Leibowitz  </a:t>
            </a:r>
            <a:r>
              <a:rPr lang="en-US" dirty="0"/>
              <a:t>|  Software Guy at MS  |  @mattleibow</a:t>
            </a:r>
          </a:p>
        </p:txBody>
      </p:sp>
    </p:spTree>
    <p:extLst>
      <p:ext uri="{BB962C8B-B14F-4D97-AF65-F5344CB8AC3E}">
        <p14:creationId xmlns:p14="http://schemas.microsoft.com/office/powerpoint/2010/main" val="179507853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584AE11-272D-2245-C023-BA4E86231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75158"/>
            <a:ext cx="11018520" cy="553998"/>
          </a:xfrm>
        </p:spPr>
        <p:txBody>
          <a:bodyPr/>
          <a:lstStyle/>
          <a:p>
            <a:r>
              <a:rPr lang="en-US" dirty="0"/>
              <a:t>Coming in .NET 8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1BD71E-50DF-9178-A23C-94C7C17AC64F}"/>
              </a:ext>
            </a:extLst>
          </p:cNvPr>
          <p:cNvSpPr txBox="1"/>
          <p:nvPr/>
        </p:nvSpPr>
        <p:spPr>
          <a:xfrm>
            <a:off x="713852" y="1625104"/>
            <a:ext cx="155786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Stability</a:t>
            </a:r>
          </a:p>
        </p:txBody>
      </p:sp>
      <p:sp>
        <p:nvSpPr>
          <p:cNvPr id="15" name="Graphic 49" descr="scale">
            <a:extLst>
              <a:ext uri="{FF2B5EF4-FFF2-40B4-BE49-F238E27FC236}">
                <a16:creationId xmlns:a16="http://schemas.microsoft.com/office/drawing/2014/main" id="{3BA45B73-B3FB-BEB1-90AD-4329701253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67852" y="2449282"/>
            <a:ext cx="1687521" cy="1518770"/>
          </a:xfrm>
          <a:custGeom>
            <a:avLst/>
            <a:gdLst>
              <a:gd name="connsiteX0" fmla="*/ 34333 w 392381"/>
              <a:gd name="connsiteY0" fmla="*/ 0 h 353143"/>
              <a:gd name="connsiteX1" fmla="*/ 19619 w 392381"/>
              <a:gd name="connsiteY1" fmla="*/ 14714 h 353143"/>
              <a:gd name="connsiteX2" fmla="*/ 34333 w 392381"/>
              <a:gd name="connsiteY2" fmla="*/ 29429 h 353143"/>
              <a:gd name="connsiteX3" fmla="*/ 54776 w 392381"/>
              <a:gd name="connsiteY3" fmla="*/ 29429 h 353143"/>
              <a:gd name="connsiteX4" fmla="*/ 1087 w 392381"/>
              <a:gd name="connsiteY4" fmla="*/ 161210 h 353143"/>
              <a:gd name="connsiteX5" fmla="*/ 0 w 392381"/>
              <a:gd name="connsiteY5" fmla="*/ 166762 h 353143"/>
              <a:gd name="connsiteX6" fmla="*/ 68667 w 392381"/>
              <a:gd name="connsiteY6" fmla="*/ 235429 h 353143"/>
              <a:gd name="connsiteX7" fmla="*/ 137334 w 392381"/>
              <a:gd name="connsiteY7" fmla="*/ 166762 h 353143"/>
              <a:gd name="connsiteX8" fmla="*/ 136246 w 392381"/>
              <a:gd name="connsiteY8" fmla="*/ 161210 h 353143"/>
              <a:gd name="connsiteX9" fmla="*/ 82557 w 392381"/>
              <a:gd name="connsiteY9" fmla="*/ 29429 h 353143"/>
              <a:gd name="connsiteX10" fmla="*/ 181477 w 392381"/>
              <a:gd name="connsiteY10" fmla="*/ 29429 h 353143"/>
              <a:gd name="connsiteX11" fmla="*/ 181477 w 392381"/>
              <a:gd name="connsiteY11" fmla="*/ 264858 h 353143"/>
              <a:gd name="connsiteX12" fmla="*/ 103058 w 392381"/>
              <a:gd name="connsiteY12" fmla="*/ 264858 h 353143"/>
              <a:gd name="connsiteX13" fmla="*/ 58915 w 392381"/>
              <a:gd name="connsiteY13" fmla="*/ 309001 h 353143"/>
              <a:gd name="connsiteX14" fmla="*/ 103058 w 392381"/>
              <a:gd name="connsiteY14" fmla="*/ 353144 h 353143"/>
              <a:gd name="connsiteX15" fmla="*/ 289381 w 392381"/>
              <a:gd name="connsiteY15" fmla="*/ 353144 h 353143"/>
              <a:gd name="connsiteX16" fmla="*/ 333524 w 392381"/>
              <a:gd name="connsiteY16" fmla="*/ 309001 h 353143"/>
              <a:gd name="connsiteX17" fmla="*/ 289381 w 392381"/>
              <a:gd name="connsiteY17" fmla="*/ 264858 h 353143"/>
              <a:gd name="connsiteX18" fmla="*/ 210905 w 392381"/>
              <a:gd name="connsiteY18" fmla="*/ 264858 h 353143"/>
              <a:gd name="connsiteX19" fmla="*/ 210905 w 392381"/>
              <a:gd name="connsiteY19" fmla="*/ 29429 h 353143"/>
              <a:gd name="connsiteX20" fmla="*/ 309825 w 392381"/>
              <a:gd name="connsiteY20" fmla="*/ 29429 h 353143"/>
              <a:gd name="connsiteX21" fmla="*/ 256135 w 392381"/>
              <a:gd name="connsiteY21" fmla="*/ 161210 h 353143"/>
              <a:gd name="connsiteX22" fmla="*/ 255048 w 392381"/>
              <a:gd name="connsiteY22" fmla="*/ 166762 h 353143"/>
              <a:gd name="connsiteX23" fmla="*/ 323715 w 392381"/>
              <a:gd name="connsiteY23" fmla="*/ 235429 h 353143"/>
              <a:gd name="connsiteX24" fmla="*/ 392382 w 392381"/>
              <a:gd name="connsiteY24" fmla="*/ 166762 h 353143"/>
              <a:gd name="connsiteX25" fmla="*/ 391295 w 392381"/>
              <a:gd name="connsiteY25" fmla="*/ 161210 h 353143"/>
              <a:gd name="connsiteX26" fmla="*/ 337605 w 392381"/>
              <a:gd name="connsiteY26" fmla="*/ 29429 h 353143"/>
              <a:gd name="connsiteX27" fmla="*/ 358048 w 392381"/>
              <a:gd name="connsiteY27" fmla="*/ 29429 h 353143"/>
              <a:gd name="connsiteX28" fmla="*/ 372763 w 392381"/>
              <a:gd name="connsiteY28" fmla="*/ 14714 h 353143"/>
              <a:gd name="connsiteX29" fmla="*/ 358048 w 392381"/>
              <a:gd name="connsiteY29" fmla="*/ 0 h 353143"/>
              <a:gd name="connsiteX30" fmla="*/ 34333 w 392381"/>
              <a:gd name="connsiteY30" fmla="*/ 0 h 353143"/>
              <a:gd name="connsiteX31" fmla="*/ 68667 w 392381"/>
              <a:gd name="connsiteY31" fmla="*/ 73333 h 353143"/>
              <a:gd name="connsiteX32" fmla="*/ 100736 w 392381"/>
              <a:gd name="connsiteY32" fmla="*/ 152048 h 353143"/>
              <a:gd name="connsiteX33" fmla="*/ 36598 w 392381"/>
              <a:gd name="connsiteY33" fmla="*/ 152048 h 353143"/>
              <a:gd name="connsiteX34" fmla="*/ 68667 w 392381"/>
              <a:gd name="connsiteY34" fmla="*/ 73333 h 353143"/>
              <a:gd name="connsiteX35" fmla="*/ 291646 w 392381"/>
              <a:gd name="connsiteY35" fmla="*/ 152048 h 353143"/>
              <a:gd name="connsiteX36" fmla="*/ 323715 w 392381"/>
              <a:gd name="connsiteY36" fmla="*/ 73333 h 353143"/>
              <a:gd name="connsiteX37" fmla="*/ 355784 w 392381"/>
              <a:gd name="connsiteY37" fmla="*/ 152048 h 353143"/>
              <a:gd name="connsiteX38" fmla="*/ 291646 w 392381"/>
              <a:gd name="connsiteY38" fmla="*/ 152048 h 3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92381" h="353143">
                <a:moveTo>
                  <a:pt x="34333" y="0"/>
                </a:moveTo>
                <a:cubicBezTo>
                  <a:pt x="26207" y="0"/>
                  <a:pt x="19619" y="6588"/>
                  <a:pt x="19619" y="14714"/>
                </a:cubicBezTo>
                <a:cubicBezTo>
                  <a:pt x="19619" y="22841"/>
                  <a:pt x="26207" y="29429"/>
                  <a:pt x="34333" y="29429"/>
                </a:cubicBezTo>
                <a:lnTo>
                  <a:pt x="54776" y="29429"/>
                </a:lnTo>
                <a:lnTo>
                  <a:pt x="1087" y="161210"/>
                </a:lnTo>
                <a:cubicBezTo>
                  <a:pt x="369" y="162974"/>
                  <a:pt x="0" y="164859"/>
                  <a:pt x="0" y="166762"/>
                </a:cubicBezTo>
                <a:cubicBezTo>
                  <a:pt x="0" y="204686"/>
                  <a:pt x="30743" y="235429"/>
                  <a:pt x="68667" y="235429"/>
                </a:cubicBezTo>
                <a:cubicBezTo>
                  <a:pt x="106590" y="235429"/>
                  <a:pt x="137334" y="204686"/>
                  <a:pt x="137334" y="166762"/>
                </a:cubicBezTo>
                <a:cubicBezTo>
                  <a:pt x="137334" y="164859"/>
                  <a:pt x="136964" y="162974"/>
                  <a:pt x="136246" y="161210"/>
                </a:cubicBezTo>
                <a:lnTo>
                  <a:pt x="82557" y="29429"/>
                </a:lnTo>
                <a:lnTo>
                  <a:pt x="181477" y="29429"/>
                </a:lnTo>
                <a:lnTo>
                  <a:pt x="181477" y="264858"/>
                </a:lnTo>
                <a:lnTo>
                  <a:pt x="103058" y="264858"/>
                </a:lnTo>
                <a:cubicBezTo>
                  <a:pt x="78678" y="264858"/>
                  <a:pt x="58915" y="284622"/>
                  <a:pt x="58915" y="309001"/>
                </a:cubicBezTo>
                <a:cubicBezTo>
                  <a:pt x="58915" y="333379"/>
                  <a:pt x="78678" y="353144"/>
                  <a:pt x="103058" y="353144"/>
                </a:cubicBezTo>
                <a:lnTo>
                  <a:pt x="289381" y="353144"/>
                </a:lnTo>
                <a:cubicBezTo>
                  <a:pt x="313760" y="353144"/>
                  <a:pt x="333524" y="333379"/>
                  <a:pt x="333524" y="309001"/>
                </a:cubicBezTo>
                <a:cubicBezTo>
                  <a:pt x="333524" y="284622"/>
                  <a:pt x="313760" y="264858"/>
                  <a:pt x="289381" y="264858"/>
                </a:cubicBezTo>
                <a:lnTo>
                  <a:pt x="210905" y="264858"/>
                </a:lnTo>
                <a:lnTo>
                  <a:pt x="210905" y="29429"/>
                </a:lnTo>
                <a:lnTo>
                  <a:pt x="309825" y="29429"/>
                </a:lnTo>
                <a:lnTo>
                  <a:pt x="256135" y="161210"/>
                </a:lnTo>
                <a:cubicBezTo>
                  <a:pt x="255417" y="162974"/>
                  <a:pt x="255048" y="164859"/>
                  <a:pt x="255048" y="166762"/>
                </a:cubicBezTo>
                <a:cubicBezTo>
                  <a:pt x="255048" y="204686"/>
                  <a:pt x="285791" y="235429"/>
                  <a:pt x="323715" y="235429"/>
                </a:cubicBezTo>
                <a:cubicBezTo>
                  <a:pt x="361639" y="235429"/>
                  <a:pt x="392382" y="204686"/>
                  <a:pt x="392382" y="166762"/>
                </a:cubicBezTo>
                <a:cubicBezTo>
                  <a:pt x="392382" y="164859"/>
                  <a:pt x="392013" y="162974"/>
                  <a:pt x="391295" y="161210"/>
                </a:cubicBezTo>
                <a:lnTo>
                  <a:pt x="337605" y="29429"/>
                </a:lnTo>
                <a:lnTo>
                  <a:pt x="358048" y="29429"/>
                </a:lnTo>
                <a:cubicBezTo>
                  <a:pt x="366175" y="29429"/>
                  <a:pt x="372763" y="22841"/>
                  <a:pt x="372763" y="14714"/>
                </a:cubicBezTo>
                <a:cubicBezTo>
                  <a:pt x="372763" y="6588"/>
                  <a:pt x="366175" y="0"/>
                  <a:pt x="358048" y="0"/>
                </a:cubicBezTo>
                <a:lnTo>
                  <a:pt x="34333" y="0"/>
                </a:lnTo>
                <a:close/>
                <a:moveTo>
                  <a:pt x="68667" y="73333"/>
                </a:moveTo>
                <a:lnTo>
                  <a:pt x="100736" y="152048"/>
                </a:lnTo>
                <a:lnTo>
                  <a:pt x="36598" y="152048"/>
                </a:lnTo>
                <a:lnTo>
                  <a:pt x="68667" y="73333"/>
                </a:lnTo>
                <a:close/>
                <a:moveTo>
                  <a:pt x="291646" y="152048"/>
                </a:moveTo>
                <a:lnTo>
                  <a:pt x="323715" y="73333"/>
                </a:lnTo>
                <a:lnTo>
                  <a:pt x="355784" y="152048"/>
                </a:lnTo>
                <a:lnTo>
                  <a:pt x="291646" y="152048"/>
                </a:lnTo>
                <a:close/>
              </a:path>
            </a:pathLst>
          </a:cu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019155-79F6-9E0F-D385-9A51BCDC9A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7462" y="4399942"/>
            <a:ext cx="2250924" cy="118494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>
                <a:latin typeface="+mn-lt"/>
              </a:rPr>
              <a:t>Quality effort report for top feedback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n-lt"/>
              </a:rPr>
              <a:t>Memory </a:t>
            </a:r>
            <a:r>
              <a:rPr lang="en-US" dirty="0" err="1">
                <a:latin typeface="+mn-lt"/>
              </a:rPr>
              <a:t>mgmt</a:t>
            </a:r>
            <a:r>
              <a:rPr lang="en-US" dirty="0">
                <a:latin typeface="+mn-lt"/>
              </a:rPr>
              <a:t> and perf improvements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9FB39A-B9B8-DA49-6EA1-9337AABB0FFE}"/>
              </a:ext>
            </a:extLst>
          </p:cNvPr>
          <p:cNvSpPr txBox="1"/>
          <p:nvPr/>
        </p:nvSpPr>
        <p:spPr>
          <a:xfrm>
            <a:off x="2930528" y="1625103"/>
            <a:ext cx="176763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>
                <a:latin typeface="+mj-lt"/>
              </a:rPr>
              <a:t>Workloads</a:t>
            </a:r>
          </a:p>
        </p:txBody>
      </p:sp>
      <p:sp>
        <p:nvSpPr>
          <p:cNvPr id="17" name="Graphic 192" descr="clock">
            <a:extLst>
              <a:ext uri="{FF2B5EF4-FFF2-40B4-BE49-F238E27FC236}">
                <a16:creationId xmlns:a16="http://schemas.microsoft.com/office/drawing/2014/main" id="{2E9C4368-1EB1-9EBF-CCF0-C86B0FBDAE5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993584" y="2395705"/>
            <a:ext cx="1641521" cy="1641521"/>
          </a:xfrm>
          <a:custGeom>
            <a:avLst/>
            <a:gdLst>
              <a:gd name="connsiteX0" fmla="*/ 252413 w 381000"/>
              <a:gd name="connsiteY0" fmla="*/ 219075 h 381000"/>
              <a:gd name="connsiteX1" fmla="*/ 176213 w 381000"/>
              <a:gd name="connsiteY1" fmla="*/ 219075 h 381000"/>
              <a:gd name="connsiteX2" fmla="*/ 161925 w 381000"/>
              <a:gd name="connsiteY2" fmla="*/ 204788 h 381000"/>
              <a:gd name="connsiteX3" fmla="*/ 161925 w 381000"/>
              <a:gd name="connsiteY3" fmla="*/ 90488 h 381000"/>
              <a:gd name="connsiteX4" fmla="*/ 176213 w 381000"/>
              <a:gd name="connsiteY4" fmla="*/ 76200 h 381000"/>
              <a:gd name="connsiteX5" fmla="*/ 190500 w 381000"/>
              <a:gd name="connsiteY5" fmla="*/ 90488 h 381000"/>
              <a:gd name="connsiteX6" fmla="*/ 190500 w 381000"/>
              <a:gd name="connsiteY6" fmla="*/ 190500 h 381000"/>
              <a:gd name="connsiteX7" fmla="*/ 252413 w 381000"/>
              <a:gd name="connsiteY7" fmla="*/ 190500 h 381000"/>
              <a:gd name="connsiteX8" fmla="*/ 266700 w 381000"/>
              <a:gd name="connsiteY8" fmla="*/ 204788 h 381000"/>
              <a:gd name="connsiteX9" fmla="*/ 252413 w 381000"/>
              <a:gd name="connsiteY9" fmla="*/ 219075 h 381000"/>
              <a:gd name="connsiteX10" fmla="*/ 190500 w 381000"/>
              <a:gd name="connsiteY10" fmla="*/ 0 h 381000"/>
              <a:gd name="connsiteX11" fmla="*/ 0 w 381000"/>
              <a:gd name="connsiteY11" fmla="*/ 190500 h 381000"/>
              <a:gd name="connsiteX12" fmla="*/ 190500 w 381000"/>
              <a:gd name="connsiteY12" fmla="*/ 381000 h 381000"/>
              <a:gd name="connsiteX13" fmla="*/ 381000 w 381000"/>
              <a:gd name="connsiteY13" fmla="*/ 190500 h 381000"/>
              <a:gd name="connsiteX14" fmla="*/ 190500 w 381000"/>
              <a:gd name="connsiteY14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81000" h="381000">
                <a:moveTo>
                  <a:pt x="252413" y="219075"/>
                </a:moveTo>
                <a:lnTo>
                  <a:pt x="176213" y="219075"/>
                </a:lnTo>
                <a:cubicBezTo>
                  <a:pt x="168326" y="219075"/>
                  <a:pt x="161925" y="212674"/>
                  <a:pt x="161925" y="204788"/>
                </a:cubicBezTo>
                <a:lnTo>
                  <a:pt x="161925" y="90488"/>
                </a:lnTo>
                <a:cubicBezTo>
                  <a:pt x="161925" y="82601"/>
                  <a:pt x="168326" y="76200"/>
                  <a:pt x="176213" y="76200"/>
                </a:cubicBezTo>
                <a:cubicBezTo>
                  <a:pt x="184099" y="76200"/>
                  <a:pt x="190500" y="82601"/>
                  <a:pt x="190500" y="90488"/>
                </a:cubicBezTo>
                <a:lnTo>
                  <a:pt x="190500" y="190500"/>
                </a:lnTo>
                <a:lnTo>
                  <a:pt x="252413" y="190500"/>
                </a:lnTo>
                <a:cubicBezTo>
                  <a:pt x="260299" y="190500"/>
                  <a:pt x="266700" y="196901"/>
                  <a:pt x="266700" y="204788"/>
                </a:cubicBezTo>
                <a:cubicBezTo>
                  <a:pt x="266700" y="212674"/>
                  <a:pt x="260299" y="219075"/>
                  <a:pt x="252413" y="219075"/>
                </a:cubicBezTo>
                <a:close/>
                <a:moveTo>
                  <a:pt x="190500" y="0"/>
                </a:moveTo>
                <a:cubicBezTo>
                  <a:pt x="85306" y="0"/>
                  <a:pt x="0" y="85306"/>
                  <a:pt x="0" y="190500"/>
                </a:cubicBezTo>
                <a:cubicBezTo>
                  <a:pt x="0" y="295694"/>
                  <a:pt x="85306" y="381000"/>
                  <a:pt x="190500" y="381000"/>
                </a:cubicBezTo>
                <a:cubicBezTo>
                  <a:pt x="295694" y="381000"/>
                  <a:pt x="381000" y="295694"/>
                  <a:pt x="381000" y="190500"/>
                </a:cubicBezTo>
                <a:cubicBezTo>
                  <a:pt x="381000" y="85306"/>
                  <a:pt x="295694" y="0"/>
                  <a:pt x="190500" y="0"/>
                </a:cubicBezTo>
                <a:close/>
              </a:path>
            </a:pathLst>
          </a:cu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7E551835-7372-6ED6-6136-8BEED60CBDA2}"/>
              </a:ext>
            </a:extLst>
          </p:cNvPr>
          <p:cNvSpPr txBox="1">
            <a:spLocks/>
          </p:cNvSpPr>
          <p:nvPr/>
        </p:nvSpPr>
        <p:spPr>
          <a:xfrm>
            <a:off x="2904538" y="4376941"/>
            <a:ext cx="1819615" cy="118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latin typeface="+mn-lt"/>
              </a:rPr>
              <a:t>dotnet workload clean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n-lt"/>
              </a:rPr>
              <a:t>NuGet packages for previews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4C703D-19E8-0285-5911-190CBDA03539}"/>
              </a:ext>
            </a:extLst>
          </p:cNvPr>
          <p:cNvSpPr txBox="1"/>
          <p:nvPr/>
        </p:nvSpPr>
        <p:spPr>
          <a:xfrm>
            <a:off x="5239322" y="1625103"/>
            <a:ext cx="176763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Desktop</a:t>
            </a:r>
          </a:p>
        </p:txBody>
      </p:sp>
      <p:sp>
        <p:nvSpPr>
          <p:cNvPr id="20" name="Graphic 14" descr="sparkles">
            <a:extLst>
              <a:ext uri="{FF2B5EF4-FFF2-40B4-BE49-F238E27FC236}">
                <a16:creationId xmlns:a16="http://schemas.microsoft.com/office/drawing/2014/main" id="{BEF9A24C-D5FD-4C68-323F-23C182B5FF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5273316" y="2354117"/>
            <a:ext cx="1725104" cy="1724696"/>
          </a:xfrm>
          <a:custGeom>
            <a:avLst/>
            <a:gdLst>
              <a:gd name="connsiteX0" fmla="*/ 174401 w 532852"/>
              <a:gd name="connsiteY0" fmla="*/ 388199 h 532726"/>
              <a:gd name="connsiteX1" fmla="*/ 197888 w 532852"/>
              <a:gd name="connsiteY1" fmla="*/ 395675 h 532726"/>
              <a:gd name="connsiteX2" fmla="*/ 221286 w 532852"/>
              <a:gd name="connsiteY2" fmla="*/ 388322 h 532726"/>
              <a:gd name="connsiteX3" fmla="*/ 235245 w 532852"/>
              <a:gd name="connsiteY3" fmla="*/ 370984 h 532726"/>
              <a:gd name="connsiteX4" fmla="*/ 254060 w 532852"/>
              <a:gd name="connsiteY4" fmla="*/ 313609 h 532726"/>
              <a:gd name="connsiteX5" fmla="*/ 276727 w 532852"/>
              <a:gd name="connsiteY5" fmla="*/ 276905 h 532726"/>
              <a:gd name="connsiteX6" fmla="*/ 313429 w 532852"/>
              <a:gd name="connsiteY6" fmla="*/ 254240 h 532726"/>
              <a:gd name="connsiteX7" fmla="*/ 368704 w 532852"/>
              <a:gd name="connsiteY7" fmla="*/ 236231 h 532726"/>
              <a:gd name="connsiteX8" fmla="*/ 388362 w 532852"/>
              <a:gd name="connsiteY8" fmla="*/ 221378 h 532726"/>
              <a:gd name="connsiteX9" fmla="*/ 395831 w 532852"/>
              <a:gd name="connsiteY9" fmla="*/ 197900 h 532726"/>
              <a:gd name="connsiteX10" fmla="*/ 388362 w 532852"/>
              <a:gd name="connsiteY10" fmla="*/ 174420 h 532726"/>
              <a:gd name="connsiteX11" fmla="*/ 368704 w 532852"/>
              <a:gd name="connsiteY11" fmla="*/ 159569 h 532726"/>
              <a:gd name="connsiteX12" fmla="*/ 312379 w 532852"/>
              <a:gd name="connsiteY12" fmla="*/ 141408 h 532726"/>
              <a:gd name="connsiteX13" fmla="*/ 275722 w 532852"/>
              <a:gd name="connsiteY13" fmla="*/ 118757 h 532726"/>
              <a:gd name="connsiteX14" fmla="*/ 253086 w 532852"/>
              <a:gd name="connsiteY14" fmla="*/ 82222 h 532726"/>
              <a:gd name="connsiteX15" fmla="*/ 235138 w 532852"/>
              <a:gd name="connsiteY15" fmla="*/ 26977 h 532726"/>
              <a:gd name="connsiteX16" fmla="*/ 220281 w 532852"/>
              <a:gd name="connsiteY16" fmla="*/ 7325 h 532726"/>
              <a:gd name="connsiteX17" fmla="*/ 196800 w 532852"/>
              <a:gd name="connsiteY17" fmla="*/ 0 h 532726"/>
              <a:gd name="connsiteX18" fmla="*/ 173318 w 532852"/>
              <a:gd name="connsiteY18" fmla="*/ 7325 h 532726"/>
              <a:gd name="connsiteX19" fmla="*/ 158294 w 532852"/>
              <a:gd name="connsiteY19" fmla="*/ 27419 h 532726"/>
              <a:gd name="connsiteX20" fmla="*/ 140133 w 532852"/>
              <a:gd name="connsiteY20" fmla="*/ 83242 h 532726"/>
              <a:gd name="connsiteX21" fmla="*/ 118227 w 532852"/>
              <a:gd name="connsiteY21" fmla="*/ 118650 h 532726"/>
              <a:gd name="connsiteX22" fmla="*/ 82347 w 532852"/>
              <a:gd name="connsiteY22" fmla="*/ 141362 h 532726"/>
              <a:gd name="connsiteX23" fmla="*/ 27134 w 532852"/>
              <a:gd name="connsiteY23" fmla="*/ 159295 h 532726"/>
              <a:gd name="connsiteX24" fmla="*/ 11470 w 532852"/>
              <a:gd name="connsiteY24" fmla="*/ 169334 h 532726"/>
              <a:gd name="connsiteX25" fmla="*/ 1917 w 532852"/>
              <a:gd name="connsiteY25" fmla="*/ 185300 h 532726"/>
              <a:gd name="connsiteX26" fmla="*/ 477 w 532852"/>
              <a:gd name="connsiteY26" fmla="*/ 203849 h 532726"/>
              <a:gd name="connsiteX27" fmla="*/ 7451 w 532852"/>
              <a:gd name="connsiteY27" fmla="*/ 221100 h 532726"/>
              <a:gd name="connsiteX28" fmla="*/ 27575 w 532852"/>
              <a:gd name="connsiteY28" fmla="*/ 236125 h 532726"/>
              <a:gd name="connsiteX29" fmla="*/ 82195 w 532852"/>
              <a:gd name="connsiteY29" fmla="*/ 253859 h 532726"/>
              <a:gd name="connsiteX30" fmla="*/ 118912 w 532852"/>
              <a:gd name="connsiteY30" fmla="*/ 276602 h 532726"/>
              <a:gd name="connsiteX31" fmla="*/ 126660 w 532852"/>
              <a:gd name="connsiteY31" fmla="*/ 285416 h 532726"/>
              <a:gd name="connsiteX32" fmla="*/ 141594 w 532852"/>
              <a:gd name="connsiteY32" fmla="*/ 313380 h 532726"/>
              <a:gd name="connsiteX33" fmla="*/ 159542 w 532852"/>
              <a:gd name="connsiteY33" fmla="*/ 368533 h 532726"/>
              <a:gd name="connsiteX34" fmla="*/ 174401 w 532852"/>
              <a:gd name="connsiteY34" fmla="*/ 388199 h 532726"/>
              <a:gd name="connsiteX35" fmla="*/ 409113 w 532852"/>
              <a:gd name="connsiteY35" fmla="*/ 527223 h 532726"/>
              <a:gd name="connsiteX36" fmla="*/ 426223 w 532852"/>
              <a:gd name="connsiteY36" fmla="*/ 532681 h 532726"/>
              <a:gd name="connsiteX37" fmla="*/ 426299 w 532852"/>
              <a:gd name="connsiteY37" fmla="*/ 532726 h 532726"/>
              <a:gd name="connsiteX38" fmla="*/ 443594 w 532852"/>
              <a:gd name="connsiteY38" fmla="*/ 527144 h 532726"/>
              <a:gd name="connsiteX39" fmla="*/ 454370 w 532852"/>
              <a:gd name="connsiteY39" fmla="*/ 512510 h 532726"/>
              <a:gd name="connsiteX40" fmla="*/ 463032 w 532852"/>
              <a:gd name="connsiteY40" fmla="*/ 485870 h 532726"/>
              <a:gd name="connsiteX41" fmla="*/ 471770 w 532852"/>
              <a:gd name="connsiteY41" fmla="*/ 471713 h 532726"/>
              <a:gd name="connsiteX42" fmla="*/ 485851 w 532852"/>
              <a:gd name="connsiteY42" fmla="*/ 463006 h 532726"/>
              <a:gd name="connsiteX43" fmla="*/ 513100 w 532852"/>
              <a:gd name="connsiteY43" fmla="*/ 454146 h 532726"/>
              <a:gd name="connsiteX44" fmla="*/ 524509 w 532852"/>
              <a:gd name="connsiteY44" fmla="*/ 446828 h 532726"/>
              <a:gd name="connsiteX45" fmla="*/ 531462 w 532852"/>
              <a:gd name="connsiteY45" fmla="*/ 435192 h 532726"/>
              <a:gd name="connsiteX46" fmla="*/ 532501 w 532852"/>
              <a:gd name="connsiteY46" fmla="*/ 421677 h 532726"/>
              <a:gd name="connsiteX47" fmla="*/ 527409 w 532852"/>
              <a:gd name="connsiteY47" fmla="*/ 409117 h 532726"/>
              <a:gd name="connsiteX48" fmla="*/ 512110 w 532852"/>
              <a:gd name="connsiteY48" fmla="*/ 398004 h 532726"/>
              <a:gd name="connsiteX49" fmla="*/ 485364 w 532852"/>
              <a:gd name="connsiteY49" fmla="*/ 389342 h 532726"/>
              <a:gd name="connsiteX50" fmla="*/ 471255 w 532852"/>
              <a:gd name="connsiteY50" fmla="*/ 380615 h 532726"/>
              <a:gd name="connsiteX51" fmla="*/ 462529 w 532852"/>
              <a:gd name="connsiteY51" fmla="*/ 366508 h 532726"/>
              <a:gd name="connsiteX52" fmla="*/ 453670 w 532852"/>
              <a:gd name="connsiteY52" fmla="*/ 339274 h 532726"/>
              <a:gd name="connsiteX53" fmla="*/ 442862 w 532852"/>
              <a:gd name="connsiteY53" fmla="*/ 324980 h 532726"/>
              <a:gd name="connsiteX54" fmla="*/ 430181 w 532852"/>
              <a:gd name="connsiteY54" fmla="*/ 319862 h 532726"/>
              <a:gd name="connsiteX55" fmla="*/ 416553 w 532852"/>
              <a:gd name="connsiteY55" fmla="*/ 320989 h 532726"/>
              <a:gd name="connsiteX56" fmla="*/ 404885 w 532852"/>
              <a:gd name="connsiteY56" fmla="*/ 328118 h 532726"/>
              <a:gd name="connsiteX57" fmla="*/ 397665 w 532852"/>
              <a:gd name="connsiteY57" fmla="*/ 339731 h 532726"/>
              <a:gd name="connsiteX58" fmla="*/ 388958 w 532852"/>
              <a:gd name="connsiteY58" fmla="*/ 366478 h 532726"/>
              <a:gd name="connsiteX59" fmla="*/ 380486 w 532852"/>
              <a:gd name="connsiteY59" fmla="*/ 380426 h 532726"/>
              <a:gd name="connsiteX60" fmla="*/ 366747 w 532852"/>
              <a:gd name="connsiteY60" fmla="*/ 389236 h 532726"/>
              <a:gd name="connsiteX61" fmla="*/ 339483 w 532852"/>
              <a:gd name="connsiteY61" fmla="*/ 398096 h 532726"/>
              <a:gd name="connsiteX62" fmla="*/ 325096 w 532852"/>
              <a:gd name="connsiteY62" fmla="*/ 409003 h 532726"/>
              <a:gd name="connsiteX63" fmla="*/ 319726 w 532852"/>
              <a:gd name="connsiteY63" fmla="*/ 426240 h 532726"/>
              <a:gd name="connsiteX64" fmla="*/ 325367 w 532852"/>
              <a:gd name="connsiteY64" fmla="*/ 443390 h 532726"/>
              <a:gd name="connsiteX65" fmla="*/ 339925 w 532852"/>
              <a:gd name="connsiteY65" fmla="*/ 454070 h 532726"/>
              <a:gd name="connsiteX66" fmla="*/ 366595 w 532852"/>
              <a:gd name="connsiteY66" fmla="*/ 462747 h 532726"/>
              <a:gd name="connsiteX67" fmla="*/ 380728 w 532852"/>
              <a:gd name="connsiteY67" fmla="*/ 471505 h 532726"/>
              <a:gd name="connsiteX68" fmla="*/ 389429 w 532852"/>
              <a:gd name="connsiteY68" fmla="*/ 485672 h 532726"/>
              <a:gd name="connsiteX69" fmla="*/ 398289 w 532852"/>
              <a:gd name="connsiteY69" fmla="*/ 512891 h 532726"/>
              <a:gd name="connsiteX70" fmla="*/ 409113 w 532852"/>
              <a:gd name="connsiteY70" fmla="*/ 527223 h 532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32852" h="532726">
                <a:moveTo>
                  <a:pt x="174401" y="388199"/>
                </a:moveTo>
                <a:cubicBezTo>
                  <a:pt x="181268" y="393060"/>
                  <a:pt x="189474" y="395672"/>
                  <a:pt x="197888" y="395675"/>
                </a:cubicBezTo>
                <a:cubicBezTo>
                  <a:pt x="206261" y="395702"/>
                  <a:pt x="214435" y="393133"/>
                  <a:pt x="221286" y="388322"/>
                </a:cubicBezTo>
                <a:cubicBezTo>
                  <a:pt x="227449" y="383940"/>
                  <a:pt x="232280" y="377939"/>
                  <a:pt x="235245" y="370984"/>
                </a:cubicBezTo>
                <a:lnTo>
                  <a:pt x="254060" y="313609"/>
                </a:lnTo>
                <a:cubicBezTo>
                  <a:pt x="258661" y="299779"/>
                  <a:pt x="266421" y="287211"/>
                  <a:pt x="276727" y="276905"/>
                </a:cubicBezTo>
                <a:cubicBezTo>
                  <a:pt x="287033" y="266599"/>
                  <a:pt x="299599" y="258839"/>
                  <a:pt x="313429" y="254240"/>
                </a:cubicBezTo>
                <a:lnTo>
                  <a:pt x="368704" y="236231"/>
                </a:lnTo>
                <a:cubicBezTo>
                  <a:pt x="376636" y="233433"/>
                  <a:pt x="383505" y="228244"/>
                  <a:pt x="388362" y="221378"/>
                </a:cubicBezTo>
                <a:cubicBezTo>
                  <a:pt x="393221" y="214514"/>
                  <a:pt x="395831" y="206311"/>
                  <a:pt x="395831" y="197900"/>
                </a:cubicBezTo>
                <a:cubicBezTo>
                  <a:pt x="395831" y="189489"/>
                  <a:pt x="393221" y="181286"/>
                  <a:pt x="388362" y="174420"/>
                </a:cubicBezTo>
                <a:cubicBezTo>
                  <a:pt x="383505" y="167555"/>
                  <a:pt x="376636" y="162365"/>
                  <a:pt x="368704" y="159569"/>
                </a:cubicBezTo>
                <a:lnTo>
                  <a:pt x="312379" y="141408"/>
                </a:lnTo>
                <a:cubicBezTo>
                  <a:pt x="298578" y="136785"/>
                  <a:pt x="286031" y="129032"/>
                  <a:pt x="275722" y="118757"/>
                </a:cubicBezTo>
                <a:cubicBezTo>
                  <a:pt x="265458" y="108489"/>
                  <a:pt x="257709" y="95985"/>
                  <a:pt x="253086" y="82222"/>
                </a:cubicBezTo>
                <a:lnTo>
                  <a:pt x="235138" y="26977"/>
                </a:lnTo>
                <a:cubicBezTo>
                  <a:pt x="232345" y="19044"/>
                  <a:pt x="227152" y="12176"/>
                  <a:pt x="220281" y="7325"/>
                </a:cubicBezTo>
                <a:cubicBezTo>
                  <a:pt x="213380" y="2555"/>
                  <a:pt x="205189" y="0"/>
                  <a:pt x="196800" y="0"/>
                </a:cubicBezTo>
                <a:cubicBezTo>
                  <a:pt x="188410" y="0"/>
                  <a:pt x="180220" y="2555"/>
                  <a:pt x="173318" y="7325"/>
                </a:cubicBezTo>
                <a:cubicBezTo>
                  <a:pt x="166324" y="12278"/>
                  <a:pt x="161066" y="19308"/>
                  <a:pt x="158294" y="27419"/>
                </a:cubicBezTo>
                <a:lnTo>
                  <a:pt x="140133" y="83242"/>
                </a:lnTo>
                <a:cubicBezTo>
                  <a:pt x="135564" y="96530"/>
                  <a:pt x="128079" y="108629"/>
                  <a:pt x="118227" y="118650"/>
                </a:cubicBezTo>
                <a:cubicBezTo>
                  <a:pt x="108159" y="128861"/>
                  <a:pt x="95884" y="136631"/>
                  <a:pt x="82347" y="141362"/>
                </a:cubicBezTo>
                <a:lnTo>
                  <a:pt x="27134" y="159295"/>
                </a:lnTo>
                <a:cubicBezTo>
                  <a:pt x="21207" y="161385"/>
                  <a:pt x="15845" y="164822"/>
                  <a:pt x="11470" y="169334"/>
                </a:cubicBezTo>
                <a:cubicBezTo>
                  <a:pt x="7094" y="173846"/>
                  <a:pt x="3825" y="179311"/>
                  <a:pt x="1917" y="185300"/>
                </a:cubicBezTo>
                <a:cubicBezTo>
                  <a:pt x="10" y="191289"/>
                  <a:pt x="-483" y="197638"/>
                  <a:pt x="477" y="203849"/>
                </a:cubicBezTo>
                <a:cubicBezTo>
                  <a:pt x="1437" y="210062"/>
                  <a:pt x="3824" y="215965"/>
                  <a:pt x="7451" y="221100"/>
                </a:cubicBezTo>
                <a:cubicBezTo>
                  <a:pt x="12412" y="228099"/>
                  <a:pt x="19454" y="233357"/>
                  <a:pt x="27575" y="236125"/>
                </a:cubicBezTo>
                <a:lnTo>
                  <a:pt x="82195" y="253859"/>
                </a:lnTo>
                <a:cubicBezTo>
                  <a:pt x="96031" y="258493"/>
                  <a:pt x="108600" y="266278"/>
                  <a:pt x="118912" y="276602"/>
                </a:cubicBezTo>
                <a:cubicBezTo>
                  <a:pt x="121672" y="279379"/>
                  <a:pt x="124260" y="282323"/>
                  <a:pt x="126660" y="285416"/>
                </a:cubicBezTo>
                <a:cubicBezTo>
                  <a:pt x="133196" y="293818"/>
                  <a:pt x="138247" y="303276"/>
                  <a:pt x="141594" y="313380"/>
                </a:cubicBezTo>
                <a:lnTo>
                  <a:pt x="159542" y="368533"/>
                </a:lnTo>
                <a:cubicBezTo>
                  <a:pt x="162341" y="376467"/>
                  <a:pt x="167532" y="383339"/>
                  <a:pt x="174401" y="388199"/>
                </a:cubicBezTo>
                <a:close/>
                <a:moveTo>
                  <a:pt x="409113" y="527223"/>
                </a:moveTo>
                <a:cubicBezTo>
                  <a:pt x="414115" y="530767"/>
                  <a:pt x="420093" y="532673"/>
                  <a:pt x="426223" y="532681"/>
                </a:cubicBezTo>
                <a:lnTo>
                  <a:pt x="426299" y="532726"/>
                </a:lnTo>
                <a:cubicBezTo>
                  <a:pt x="432507" y="532723"/>
                  <a:pt x="438557" y="530772"/>
                  <a:pt x="443594" y="527144"/>
                </a:cubicBezTo>
                <a:cubicBezTo>
                  <a:pt x="448631" y="523516"/>
                  <a:pt x="452400" y="518397"/>
                  <a:pt x="454370" y="512510"/>
                </a:cubicBezTo>
                <a:lnTo>
                  <a:pt x="463032" y="485870"/>
                </a:lnTo>
                <a:cubicBezTo>
                  <a:pt x="464822" y="480544"/>
                  <a:pt x="467812" y="475702"/>
                  <a:pt x="471770" y="471713"/>
                </a:cubicBezTo>
                <a:cubicBezTo>
                  <a:pt x="475729" y="467763"/>
                  <a:pt x="480549" y="464784"/>
                  <a:pt x="485851" y="463006"/>
                </a:cubicBezTo>
                <a:lnTo>
                  <a:pt x="513100" y="454146"/>
                </a:lnTo>
                <a:cubicBezTo>
                  <a:pt x="517417" y="452621"/>
                  <a:pt x="521323" y="450117"/>
                  <a:pt x="524509" y="446828"/>
                </a:cubicBezTo>
                <a:cubicBezTo>
                  <a:pt x="527695" y="443539"/>
                  <a:pt x="530075" y="439556"/>
                  <a:pt x="531462" y="435192"/>
                </a:cubicBezTo>
                <a:cubicBezTo>
                  <a:pt x="532848" y="430829"/>
                  <a:pt x="533205" y="426203"/>
                  <a:pt x="532501" y="421677"/>
                </a:cubicBezTo>
                <a:cubicBezTo>
                  <a:pt x="531798" y="417153"/>
                  <a:pt x="530055" y="412854"/>
                  <a:pt x="527409" y="409117"/>
                </a:cubicBezTo>
                <a:cubicBezTo>
                  <a:pt x="523648" y="403853"/>
                  <a:pt x="518279" y="399953"/>
                  <a:pt x="512110" y="398004"/>
                </a:cubicBezTo>
                <a:lnTo>
                  <a:pt x="485364" y="389342"/>
                </a:lnTo>
                <a:cubicBezTo>
                  <a:pt x="480048" y="387566"/>
                  <a:pt x="475218" y="384579"/>
                  <a:pt x="471255" y="380615"/>
                </a:cubicBezTo>
                <a:cubicBezTo>
                  <a:pt x="467293" y="376653"/>
                  <a:pt x="464304" y="371822"/>
                  <a:pt x="462529" y="366508"/>
                </a:cubicBezTo>
                <a:lnTo>
                  <a:pt x="453670" y="339274"/>
                </a:lnTo>
                <a:cubicBezTo>
                  <a:pt x="451642" y="333500"/>
                  <a:pt x="447864" y="328503"/>
                  <a:pt x="442862" y="324980"/>
                </a:cubicBezTo>
                <a:cubicBezTo>
                  <a:pt x="439092" y="322307"/>
                  <a:pt x="434749" y="320555"/>
                  <a:pt x="430181" y="319862"/>
                </a:cubicBezTo>
                <a:cubicBezTo>
                  <a:pt x="425613" y="319170"/>
                  <a:pt x="420945" y="319555"/>
                  <a:pt x="416553" y="320989"/>
                </a:cubicBezTo>
                <a:cubicBezTo>
                  <a:pt x="412160" y="322421"/>
                  <a:pt x="408164" y="324863"/>
                  <a:pt x="404885" y="328118"/>
                </a:cubicBezTo>
                <a:cubicBezTo>
                  <a:pt x="401605" y="331372"/>
                  <a:pt x="399132" y="335350"/>
                  <a:pt x="397665" y="339731"/>
                </a:cubicBezTo>
                <a:lnTo>
                  <a:pt x="388958" y="366478"/>
                </a:lnTo>
                <a:cubicBezTo>
                  <a:pt x="387233" y="371711"/>
                  <a:pt x="384336" y="376482"/>
                  <a:pt x="380486" y="380426"/>
                </a:cubicBezTo>
                <a:cubicBezTo>
                  <a:pt x="376638" y="384371"/>
                  <a:pt x="371938" y="387383"/>
                  <a:pt x="366747" y="389236"/>
                </a:cubicBezTo>
                <a:lnTo>
                  <a:pt x="339483" y="398096"/>
                </a:lnTo>
                <a:cubicBezTo>
                  <a:pt x="333668" y="400143"/>
                  <a:pt x="328639" y="403958"/>
                  <a:pt x="325096" y="409003"/>
                </a:cubicBezTo>
                <a:cubicBezTo>
                  <a:pt x="321554" y="414049"/>
                  <a:pt x="319677" y="420074"/>
                  <a:pt x="319726" y="426240"/>
                </a:cubicBezTo>
                <a:cubicBezTo>
                  <a:pt x="319774" y="432405"/>
                  <a:pt x="321747" y="438399"/>
                  <a:pt x="325367" y="443390"/>
                </a:cubicBezTo>
                <a:cubicBezTo>
                  <a:pt x="328989" y="448378"/>
                  <a:pt x="334078" y="452112"/>
                  <a:pt x="339925" y="454070"/>
                </a:cubicBezTo>
                <a:lnTo>
                  <a:pt x="366595" y="462747"/>
                </a:lnTo>
                <a:cubicBezTo>
                  <a:pt x="371923" y="464525"/>
                  <a:pt x="376762" y="467524"/>
                  <a:pt x="380728" y="471505"/>
                </a:cubicBezTo>
                <a:cubicBezTo>
                  <a:pt x="384692" y="475485"/>
                  <a:pt x="387671" y="480335"/>
                  <a:pt x="389429" y="485672"/>
                </a:cubicBezTo>
                <a:lnTo>
                  <a:pt x="398289" y="512891"/>
                </a:lnTo>
                <a:cubicBezTo>
                  <a:pt x="400329" y="518671"/>
                  <a:pt x="404109" y="523679"/>
                  <a:pt x="409113" y="527223"/>
                </a:cubicBezTo>
                <a:close/>
              </a:path>
            </a:pathLst>
          </a:cu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9A09A031-EF47-85E6-F7C8-43EC7EAA9612}"/>
              </a:ext>
            </a:extLst>
          </p:cNvPr>
          <p:cNvSpPr txBox="1">
            <a:spLocks/>
          </p:cNvSpPr>
          <p:nvPr/>
        </p:nvSpPr>
        <p:spPr>
          <a:xfrm>
            <a:off x="5213333" y="4376941"/>
            <a:ext cx="1819615" cy="118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latin typeface="+mn-lt"/>
              </a:rPr>
              <a:t>Form navigation with keyboard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n-lt"/>
              </a:rPr>
              <a:t>Keyboard listeners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0CE8DA-7984-4F67-2176-D62E8562ACDC}"/>
              </a:ext>
            </a:extLst>
          </p:cNvPr>
          <p:cNvSpPr txBox="1"/>
          <p:nvPr/>
        </p:nvSpPr>
        <p:spPr>
          <a:xfrm>
            <a:off x="7493834" y="1625102"/>
            <a:ext cx="176763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Hybrid</a:t>
            </a:r>
          </a:p>
        </p:txBody>
      </p:sp>
      <p:sp>
        <p:nvSpPr>
          <p:cNvPr id="25" name="Graphic 23" descr="Blazor logo">
            <a:extLst>
              <a:ext uri="{FF2B5EF4-FFF2-40B4-BE49-F238E27FC236}">
                <a16:creationId xmlns:a16="http://schemas.microsoft.com/office/drawing/2014/main" id="{DCFEFC45-DBAA-A41F-424A-FC2E83D00B7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458821" y="2371632"/>
            <a:ext cx="1828641" cy="1710293"/>
          </a:xfrm>
          <a:custGeom>
            <a:avLst/>
            <a:gdLst>
              <a:gd name="connsiteX0" fmla="*/ 514915 w 518508"/>
              <a:gd name="connsiteY0" fmla="*/ 134249 h 419189"/>
              <a:gd name="connsiteX1" fmla="*/ 413965 w 518508"/>
              <a:gd name="connsiteY1" fmla="*/ 295831 h 419189"/>
              <a:gd name="connsiteX2" fmla="*/ 220179 w 518508"/>
              <a:gd name="connsiteY2" fmla="*/ 360751 h 419189"/>
              <a:gd name="connsiteX3" fmla="*/ 177098 w 518508"/>
              <a:gd name="connsiteY3" fmla="*/ 358412 h 419189"/>
              <a:gd name="connsiteX4" fmla="*/ 67296 w 518508"/>
              <a:gd name="connsiteY4" fmla="*/ 247081 h 419189"/>
              <a:gd name="connsiteX5" fmla="*/ 104911 w 518508"/>
              <a:gd name="connsiteY5" fmla="*/ 166906 h 419189"/>
              <a:gd name="connsiteX6" fmla="*/ 284801 w 518508"/>
              <a:gd name="connsiteY6" fmla="*/ 165769 h 419189"/>
              <a:gd name="connsiteX7" fmla="*/ 323679 w 518508"/>
              <a:gd name="connsiteY7" fmla="*/ 245459 h 419189"/>
              <a:gd name="connsiteX8" fmla="*/ 296090 w 518508"/>
              <a:gd name="connsiteY8" fmla="*/ 281625 h 419189"/>
              <a:gd name="connsiteX9" fmla="*/ 266398 w 518508"/>
              <a:gd name="connsiteY9" fmla="*/ 251334 h 419189"/>
              <a:gd name="connsiteX10" fmla="*/ 266398 w 518508"/>
              <a:gd name="connsiteY10" fmla="*/ 203016 h 419189"/>
              <a:gd name="connsiteX11" fmla="*/ 233570 w 518508"/>
              <a:gd name="connsiteY11" fmla="*/ 173394 h 419189"/>
              <a:gd name="connsiteX12" fmla="*/ 188289 w 518508"/>
              <a:gd name="connsiteY12" fmla="*/ 173394 h 419189"/>
              <a:gd name="connsiteX13" fmla="*/ 121828 w 518508"/>
              <a:gd name="connsiteY13" fmla="*/ 205246 h 419189"/>
              <a:gd name="connsiteX14" fmla="*/ 144548 w 518508"/>
              <a:gd name="connsiteY14" fmla="*/ 302864 h 419189"/>
              <a:gd name="connsiteX15" fmla="*/ 175492 w 518508"/>
              <a:gd name="connsiteY15" fmla="*/ 313541 h 419189"/>
              <a:gd name="connsiteX16" fmla="*/ 246507 w 518508"/>
              <a:gd name="connsiteY16" fmla="*/ 290883 h 419189"/>
              <a:gd name="connsiteX17" fmla="*/ 248091 w 518508"/>
              <a:gd name="connsiteY17" fmla="*/ 288771 h 419189"/>
              <a:gd name="connsiteX18" fmla="*/ 249676 w 518508"/>
              <a:gd name="connsiteY18" fmla="*/ 291116 h 419189"/>
              <a:gd name="connsiteX19" fmla="*/ 297222 w 518508"/>
              <a:gd name="connsiteY19" fmla="*/ 311368 h 419189"/>
              <a:gd name="connsiteX20" fmla="*/ 355441 w 518508"/>
              <a:gd name="connsiteY20" fmla="*/ 252606 h 419189"/>
              <a:gd name="connsiteX21" fmla="*/ 350750 w 518508"/>
              <a:gd name="connsiteY21" fmla="*/ 215260 h 419189"/>
              <a:gd name="connsiteX22" fmla="*/ 287876 w 518508"/>
              <a:gd name="connsiteY22" fmla="*/ 129522 h 419189"/>
              <a:gd name="connsiteX23" fmla="*/ 75110 w 518508"/>
              <a:gd name="connsiteY23" fmla="*/ 150367 h 419189"/>
              <a:gd name="connsiteX24" fmla="*/ 34472 w 518508"/>
              <a:gd name="connsiteY24" fmla="*/ 246246 h 419189"/>
              <a:gd name="connsiteX25" fmla="*/ 81146 w 518508"/>
              <a:gd name="connsiteY25" fmla="*/ 346270 h 419189"/>
              <a:gd name="connsiteX26" fmla="*/ 192337 w 518508"/>
              <a:gd name="connsiteY26" fmla="*/ 389340 h 419189"/>
              <a:gd name="connsiteX27" fmla="*/ 217565 w 518508"/>
              <a:gd name="connsiteY27" fmla="*/ 390030 h 419189"/>
              <a:gd name="connsiteX28" fmla="*/ 400656 w 518508"/>
              <a:gd name="connsiteY28" fmla="*/ 341168 h 419189"/>
              <a:gd name="connsiteX29" fmla="*/ 401692 w 518508"/>
              <a:gd name="connsiteY29" fmla="*/ 342354 h 419189"/>
              <a:gd name="connsiteX30" fmla="*/ 192342 w 518508"/>
              <a:gd name="connsiteY30" fmla="*/ 418933 h 419189"/>
              <a:gd name="connsiteX31" fmla="*/ 54796 w 518508"/>
              <a:gd name="connsiteY31" fmla="*/ 368984 h 419189"/>
              <a:gd name="connsiteX32" fmla="*/ 65 w 518508"/>
              <a:gd name="connsiteY32" fmla="*/ 245547 h 419189"/>
              <a:gd name="connsiteX33" fmla="*/ 78594 w 518508"/>
              <a:gd name="connsiteY33" fmla="*/ 105490 h 419189"/>
              <a:gd name="connsiteX34" fmla="*/ 191568 w 518508"/>
              <a:gd name="connsiteY34" fmla="*/ 72131 h 419189"/>
              <a:gd name="connsiteX35" fmla="*/ 252341 w 518508"/>
              <a:gd name="connsiteY35" fmla="*/ 72131 h 419189"/>
              <a:gd name="connsiteX36" fmla="*/ 378481 w 518508"/>
              <a:gd name="connsiteY36" fmla="*/ 22314 h 419189"/>
              <a:gd name="connsiteX37" fmla="*/ 379764 w 518508"/>
              <a:gd name="connsiteY37" fmla="*/ 21659 h 419189"/>
              <a:gd name="connsiteX38" fmla="*/ 382347 w 518508"/>
              <a:gd name="connsiteY38" fmla="*/ 22666 h 419189"/>
              <a:gd name="connsiteX39" fmla="*/ 382681 w 518508"/>
              <a:gd name="connsiteY39" fmla="*/ 23964 h 419189"/>
              <a:gd name="connsiteX40" fmla="*/ 356164 w 518508"/>
              <a:gd name="connsiteY40" fmla="*/ 92557 h 419189"/>
              <a:gd name="connsiteX41" fmla="*/ 356360 w 518508"/>
              <a:gd name="connsiteY41" fmla="*/ 94853 h 419189"/>
              <a:gd name="connsiteX42" fmla="*/ 358779 w 518508"/>
              <a:gd name="connsiteY42" fmla="*/ 95623 h 419189"/>
              <a:gd name="connsiteX43" fmla="*/ 486535 w 518508"/>
              <a:gd name="connsiteY43" fmla="*/ 1391 h 419189"/>
              <a:gd name="connsiteX44" fmla="*/ 487715 w 518508"/>
              <a:gd name="connsiteY44" fmla="*/ 373 h 419189"/>
              <a:gd name="connsiteX45" fmla="*/ 490891 w 518508"/>
              <a:gd name="connsiteY45" fmla="*/ 373 h 419189"/>
              <a:gd name="connsiteX46" fmla="*/ 492070 w 518508"/>
              <a:gd name="connsiteY46" fmla="*/ 1391 h 419189"/>
              <a:gd name="connsiteX47" fmla="*/ 514915 w 518508"/>
              <a:gd name="connsiteY47" fmla="*/ 134249 h 419189"/>
              <a:gd name="connsiteX48" fmla="*/ 192181 w 518508"/>
              <a:gd name="connsiteY48" fmla="*/ 202413 h 419189"/>
              <a:gd name="connsiteX49" fmla="*/ 144903 w 518508"/>
              <a:gd name="connsiteY49" fmla="*/ 244684 h 419189"/>
              <a:gd name="connsiteX50" fmla="*/ 145812 w 518508"/>
              <a:gd name="connsiteY50" fmla="*/ 252946 h 419189"/>
              <a:gd name="connsiteX51" fmla="*/ 182954 w 518508"/>
              <a:gd name="connsiteY51" fmla="*/ 286171 h 419189"/>
              <a:gd name="connsiteX52" fmla="*/ 238538 w 518508"/>
              <a:gd name="connsiteY52" fmla="*/ 252949 h 419189"/>
              <a:gd name="connsiteX53" fmla="*/ 239445 w 518508"/>
              <a:gd name="connsiteY53" fmla="*/ 244693 h 419189"/>
              <a:gd name="connsiteX54" fmla="*/ 239445 w 518508"/>
              <a:gd name="connsiteY54" fmla="*/ 205220 h 419189"/>
              <a:gd name="connsiteX55" fmla="*/ 236210 w 518508"/>
              <a:gd name="connsiteY55" fmla="*/ 202327 h 4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18508" h="419189">
                <a:moveTo>
                  <a:pt x="514915" y="134249"/>
                </a:moveTo>
                <a:cubicBezTo>
                  <a:pt x="503706" y="197101"/>
                  <a:pt x="467935" y="254356"/>
                  <a:pt x="413965" y="295831"/>
                </a:cubicBezTo>
                <a:cubicBezTo>
                  <a:pt x="359995" y="337306"/>
                  <a:pt x="291328" y="360310"/>
                  <a:pt x="220179" y="360751"/>
                </a:cubicBezTo>
                <a:cubicBezTo>
                  <a:pt x="205767" y="361246"/>
                  <a:pt x="191337" y="360462"/>
                  <a:pt x="177098" y="358412"/>
                </a:cubicBezTo>
                <a:cubicBezTo>
                  <a:pt x="115735" y="349087"/>
                  <a:pt x="69986" y="302699"/>
                  <a:pt x="67296" y="247081"/>
                </a:cubicBezTo>
                <a:cubicBezTo>
                  <a:pt x="67584" y="216977"/>
                  <a:pt x="81094" y="188180"/>
                  <a:pt x="104911" y="166906"/>
                </a:cubicBezTo>
                <a:cubicBezTo>
                  <a:pt x="154462" y="122645"/>
                  <a:pt x="234555" y="122139"/>
                  <a:pt x="284801" y="165769"/>
                </a:cubicBezTo>
                <a:cubicBezTo>
                  <a:pt x="308951" y="186739"/>
                  <a:pt x="322915" y="215361"/>
                  <a:pt x="323679" y="245459"/>
                </a:cubicBezTo>
                <a:cubicBezTo>
                  <a:pt x="324218" y="264469"/>
                  <a:pt x="315011" y="281143"/>
                  <a:pt x="296090" y="281625"/>
                </a:cubicBezTo>
                <a:cubicBezTo>
                  <a:pt x="275875" y="281625"/>
                  <a:pt x="266398" y="268722"/>
                  <a:pt x="266398" y="251334"/>
                </a:cubicBezTo>
                <a:lnTo>
                  <a:pt x="266398" y="203016"/>
                </a:lnTo>
                <a:cubicBezTo>
                  <a:pt x="266414" y="186753"/>
                  <a:pt x="251754" y="173523"/>
                  <a:pt x="233570" y="173394"/>
                </a:cubicBezTo>
                <a:lnTo>
                  <a:pt x="188289" y="173394"/>
                </a:lnTo>
                <a:cubicBezTo>
                  <a:pt x="161526" y="173229"/>
                  <a:pt x="136497" y="185224"/>
                  <a:pt x="121828" y="205246"/>
                </a:cubicBezTo>
                <a:cubicBezTo>
                  <a:pt x="97964" y="237813"/>
                  <a:pt x="108136" y="281518"/>
                  <a:pt x="144548" y="302864"/>
                </a:cubicBezTo>
                <a:cubicBezTo>
                  <a:pt x="153899" y="308346"/>
                  <a:pt x="164447" y="311985"/>
                  <a:pt x="175492" y="313541"/>
                </a:cubicBezTo>
                <a:cubicBezTo>
                  <a:pt x="201929" y="317263"/>
                  <a:pt x="228672" y="308731"/>
                  <a:pt x="246507" y="290883"/>
                </a:cubicBezTo>
                <a:lnTo>
                  <a:pt x="248091" y="288771"/>
                </a:lnTo>
                <a:lnTo>
                  <a:pt x="249676" y="291116"/>
                </a:lnTo>
                <a:cubicBezTo>
                  <a:pt x="260738" y="304558"/>
                  <a:pt x="278583" y="312159"/>
                  <a:pt x="297222" y="311368"/>
                </a:cubicBezTo>
                <a:cubicBezTo>
                  <a:pt x="331241" y="309158"/>
                  <a:pt x="357078" y="283079"/>
                  <a:pt x="355441" y="252606"/>
                </a:cubicBezTo>
                <a:cubicBezTo>
                  <a:pt x="355600" y="240031"/>
                  <a:pt x="354024" y="227489"/>
                  <a:pt x="350750" y="215260"/>
                </a:cubicBezTo>
                <a:cubicBezTo>
                  <a:pt x="342352" y="180714"/>
                  <a:pt x="319955" y="150171"/>
                  <a:pt x="287876" y="129522"/>
                </a:cubicBezTo>
                <a:cubicBezTo>
                  <a:pt x="221438" y="86755"/>
                  <a:pt x="129622" y="95750"/>
                  <a:pt x="75110" y="150367"/>
                </a:cubicBezTo>
                <a:cubicBezTo>
                  <a:pt x="48788" y="176740"/>
                  <a:pt x="34311" y="210894"/>
                  <a:pt x="34472" y="246246"/>
                </a:cubicBezTo>
                <a:cubicBezTo>
                  <a:pt x="34977" y="283732"/>
                  <a:pt x="51706" y="319585"/>
                  <a:pt x="81146" y="346270"/>
                </a:cubicBezTo>
                <a:cubicBezTo>
                  <a:pt x="110583" y="372953"/>
                  <a:pt x="150439" y="388392"/>
                  <a:pt x="192337" y="389340"/>
                </a:cubicBezTo>
                <a:cubicBezTo>
                  <a:pt x="192337" y="389340"/>
                  <a:pt x="204196" y="390305"/>
                  <a:pt x="217565" y="390030"/>
                </a:cubicBezTo>
                <a:cubicBezTo>
                  <a:pt x="282550" y="389662"/>
                  <a:pt x="346069" y="372711"/>
                  <a:pt x="400656" y="341168"/>
                </a:cubicBezTo>
                <a:cubicBezTo>
                  <a:pt x="401432" y="340685"/>
                  <a:pt x="402209" y="341650"/>
                  <a:pt x="401692" y="342354"/>
                </a:cubicBezTo>
                <a:cubicBezTo>
                  <a:pt x="347903" y="394183"/>
                  <a:pt x="271324" y="422196"/>
                  <a:pt x="192342" y="418933"/>
                </a:cubicBezTo>
                <a:cubicBezTo>
                  <a:pt x="140793" y="419771"/>
                  <a:pt x="91102" y="401726"/>
                  <a:pt x="54796" y="368984"/>
                </a:cubicBezTo>
                <a:cubicBezTo>
                  <a:pt x="18486" y="336241"/>
                  <a:pt x="-1286" y="291649"/>
                  <a:pt x="65" y="245547"/>
                </a:cubicBezTo>
                <a:cubicBezTo>
                  <a:pt x="90" y="190398"/>
                  <a:pt x="29194" y="138491"/>
                  <a:pt x="78594" y="105490"/>
                </a:cubicBezTo>
                <a:cubicBezTo>
                  <a:pt x="111336" y="83923"/>
                  <a:pt x="150905" y="72239"/>
                  <a:pt x="191568" y="72131"/>
                </a:cubicBezTo>
                <a:lnTo>
                  <a:pt x="252341" y="72131"/>
                </a:lnTo>
                <a:cubicBezTo>
                  <a:pt x="300343" y="72099"/>
                  <a:pt x="346117" y="54021"/>
                  <a:pt x="378481" y="22314"/>
                </a:cubicBezTo>
                <a:cubicBezTo>
                  <a:pt x="378820" y="21978"/>
                  <a:pt x="379270" y="21749"/>
                  <a:pt x="379764" y="21659"/>
                </a:cubicBezTo>
                <a:cubicBezTo>
                  <a:pt x="380778" y="21463"/>
                  <a:pt x="381818" y="21868"/>
                  <a:pt x="382347" y="22666"/>
                </a:cubicBezTo>
                <a:cubicBezTo>
                  <a:pt x="382606" y="23057"/>
                  <a:pt x="382724" y="23510"/>
                  <a:pt x="382681" y="23964"/>
                </a:cubicBezTo>
                <a:cubicBezTo>
                  <a:pt x="380106" y="48397"/>
                  <a:pt x="371011" y="71919"/>
                  <a:pt x="356164" y="92557"/>
                </a:cubicBezTo>
                <a:cubicBezTo>
                  <a:pt x="355714" y="93289"/>
                  <a:pt x="355791" y="94190"/>
                  <a:pt x="356360" y="94853"/>
                </a:cubicBezTo>
                <a:cubicBezTo>
                  <a:pt x="356926" y="95515"/>
                  <a:pt x="357874" y="95817"/>
                  <a:pt x="358779" y="95623"/>
                </a:cubicBezTo>
                <a:cubicBezTo>
                  <a:pt x="415671" y="84128"/>
                  <a:pt x="463084" y="49157"/>
                  <a:pt x="486535" y="1391"/>
                </a:cubicBezTo>
                <a:cubicBezTo>
                  <a:pt x="486829" y="970"/>
                  <a:pt x="487233" y="621"/>
                  <a:pt x="487715" y="373"/>
                </a:cubicBezTo>
                <a:cubicBezTo>
                  <a:pt x="488701" y="-124"/>
                  <a:pt x="489905" y="-124"/>
                  <a:pt x="490891" y="373"/>
                </a:cubicBezTo>
                <a:cubicBezTo>
                  <a:pt x="491373" y="619"/>
                  <a:pt x="491779" y="969"/>
                  <a:pt x="492070" y="1391"/>
                </a:cubicBezTo>
                <a:cubicBezTo>
                  <a:pt x="515889" y="42203"/>
                  <a:pt x="523921" y="88922"/>
                  <a:pt x="514915" y="134249"/>
                </a:cubicBezTo>
                <a:close/>
                <a:moveTo>
                  <a:pt x="192181" y="202413"/>
                </a:moveTo>
                <a:cubicBezTo>
                  <a:pt x="166075" y="202409"/>
                  <a:pt x="144908" y="221333"/>
                  <a:pt x="144903" y="244684"/>
                </a:cubicBezTo>
                <a:cubicBezTo>
                  <a:pt x="144902" y="247457"/>
                  <a:pt x="145207" y="250225"/>
                  <a:pt x="145812" y="252946"/>
                </a:cubicBezTo>
                <a:cubicBezTo>
                  <a:pt x="149543" y="269719"/>
                  <a:pt x="164201" y="282833"/>
                  <a:pt x="182954" y="286171"/>
                </a:cubicBezTo>
                <a:cubicBezTo>
                  <a:pt x="208560" y="290725"/>
                  <a:pt x="233444" y="275852"/>
                  <a:pt x="238538" y="252949"/>
                </a:cubicBezTo>
                <a:cubicBezTo>
                  <a:pt x="239141" y="250231"/>
                  <a:pt x="239445" y="247465"/>
                  <a:pt x="239445" y="244693"/>
                </a:cubicBezTo>
                <a:lnTo>
                  <a:pt x="239445" y="205220"/>
                </a:lnTo>
                <a:cubicBezTo>
                  <a:pt x="239357" y="203656"/>
                  <a:pt x="237958" y="202406"/>
                  <a:pt x="236210" y="202327"/>
                </a:cubicBezTo>
                <a:close/>
              </a:path>
            </a:pathLst>
          </a:cu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C4501E5F-D8EA-9AB3-B62E-2B5D70DE2B2B}"/>
              </a:ext>
            </a:extLst>
          </p:cNvPr>
          <p:cNvSpPr txBox="1">
            <a:spLocks/>
          </p:cNvSpPr>
          <p:nvPr/>
        </p:nvSpPr>
        <p:spPr>
          <a:xfrm>
            <a:off x="7467847" y="4397568"/>
            <a:ext cx="1819615" cy="907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latin typeface="+mn-lt"/>
              </a:rPr>
              <a:t>Deep linking for </a:t>
            </a:r>
            <a:r>
              <a:rPr lang="en-US" dirty="0" err="1">
                <a:latin typeface="+mn-lt"/>
              </a:rPr>
              <a:t>Blazor</a:t>
            </a:r>
            <a:r>
              <a:rPr lang="en-US" dirty="0">
                <a:latin typeface="+mn-lt"/>
              </a:rPr>
              <a:t> Hybrid</a:t>
            </a:r>
          </a:p>
          <a:p>
            <a:pPr>
              <a:spcAft>
                <a:spcPts val="600"/>
              </a:spcAft>
            </a:pPr>
            <a:r>
              <a:rPr lang="en-US" dirty="0" err="1">
                <a:latin typeface="+mn-lt"/>
              </a:rPr>
              <a:t>HybridWebView</a:t>
            </a:r>
            <a:endParaRPr lang="en-US" dirty="0">
              <a:latin typeface="+mn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3DE877-3DB6-D2C3-C64E-CE1D960EF665}"/>
              </a:ext>
            </a:extLst>
          </p:cNvPr>
          <p:cNvSpPr txBox="1"/>
          <p:nvPr/>
        </p:nvSpPr>
        <p:spPr>
          <a:xfrm>
            <a:off x="9920281" y="1606021"/>
            <a:ext cx="1767638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Native</a:t>
            </a:r>
          </a:p>
        </p:txBody>
      </p:sp>
      <p:sp>
        <p:nvSpPr>
          <p:cNvPr id="29" name="Graphic 107" descr="save ribbon icon">
            <a:extLst>
              <a:ext uri="{FF2B5EF4-FFF2-40B4-BE49-F238E27FC236}">
                <a16:creationId xmlns:a16="http://schemas.microsoft.com/office/drawing/2014/main" id="{E1DB6EB4-563D-FFA0-4DC4-87DF93FF9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0140842" y="2449281"/>
            <a:ext cx="1326516" cy="1658145"/>
          </a:xfrm>
          <a:custGeom>
            <a:avLst/>
            <a:gdLst>
              <a:gd name="connsiteX0" fmla="*/ 0 w 304800"/>
              <a:gd name="connsiteY0" fmla="*/ 90452 h 381000"/>
              <a:gd name="connsiteX1" fmla="*/ 42865 w 304800"/>
              <a:gd name="connsiteY1" fmla="*/ 47584 h 381000"/>
              <a:gd name="connsiteX2" fmla="*/ 214324 w 304800"/>
              <a:gd name="connsiteY2" fmla="*/ 47584 h 381000"/>
              <a:gd name="connsiteX3" fmla="*/ 257190 w 304800"/>
              <a:gd name="connsiteY3" fmla="*/ 90452 h 381000"/>
              <a:gd name="connsiteX4" fmla="*/ 257190 w 304800"/>
              <a:gd name="connsiteY4" fmla="*/ 366711 h 381000"/>
              <a:gd name="connsiteX5" fmla="*/ 250018 w 304800"/>
              <a:gd name="connsiteY5" fmla="*/ 379101 h 381000"/>
              <a:gd name="connsiteX6" fmla="*/ 235702 w 304800"/>
              <a:gd name="connsiteY6" fmla="*/ 379053 h 381000"/>
              <a:gd name="connsiteX7" fmla="*/ 128595 w 304800"/>
              <a:gd name="connsiteY7" fmla="*/ 316571 h 381000"/>
              <a:gd name="connsiteX8" fmla="*/ 21488 w 304800"/>
              <a:gd name="connsiteY8" fmla="*/ 379053 h 381000"/>
              <a:gd name="connsiteX9" fmla="*/ 7172 w 304800"/>
              <a:gd name="connsiteY9" fmla="*/ 379101 h 381000"/>
              <a:gd name="connsiteX10" fmla="*/ 0 w 304800"/>
              <a:gd name="connsiteY10" fmla="*/ 366711 h 381000"/>
              <a:gd name="connsiteX11" fmla="*/ 0 w 304800"/>
              <a:gd name="connsiteY11" fmla="*/ 90452 h 381000"/>
              <a:gd name="connsiteX12" fmla="*/ 214307 w 304800"/>
              <a:gd name="connsiteY12" fmla="*/ 0 h 381000"/>
              <a:gd name="connsiteX13" fmla="*/ 304800 w 304800"/>
              <a:gd name="connsiteY13" fmla="*/ 90499 h 381000"/>
              <a:gd name="connsiteX14" fmla="*/ 304800 w 304800"/>
              <a:gd name="connsiteY14" fmla="*/ 316672 h 381000"/>
              <a:gd name="connsiteX15" fmla="*/ 290513 w 304800"/>
              <a:gd name="connsiteY15" fmla="*/ 330961 h 381000"/>
              <a:gd name="connsiteX16" fmla="*/ 276223 w 304800"/>
              <a:gd name="connsiteY16" fmla="*/ 316672 h 381000"/>
              <a:gd name="connsiteX17" fmla="*/ 276223 w 304800"/>
              <a:gd name="connsiteY17" fmla="*/ 90499 h 381000"/>
              <a:gd name="connsiteX18" fmla="*/ 214307 w 304800"/>
              <a:gd name="connsiteY18" fmla="*/ 28578 h 381000"/>
              <a:gd name="connsiteX19" fmla="*/ 50232 w 304800"/>
              <a:gd name="connsiteY19" fmla="*/ 28578 h 381000"/>
              <a:gd name="connsiteX20" fmla="*/ 65414 w 304800"/>
              <a:gd name="connsiteY20" fmla="*/ 7991 h 381000"/>
              <a:gd name="connsiteX21" fmla="*/ 87665 w 304800"/>
              <a:gd name="connsiteY21" fmla="*/ 0 h 381000"/>
              <a:gd name="connsiteX22" fmla="*/ 214307 w 304800"/>
              <a:gd name="connsiteY22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04800" h="381000">
                <a:moveTo>
                  <a:pt x="0" y="90452"/>
                </a:moveTo>
                <a:cubicBezTo>
                  <a:pt x="0" y="66777"/>
                  <a:pt x="19191" y="47584"/>
                  <a:pt x="42865" y="47584"/>
                </a:cubicBezTo>
                <a:lnTo>
                  <a:pt x="214324" y="47584"/>
                </a:lnTo>
                <a:cubicBezTo>
                  <a:pt x="237997" y="47584"/>
                  <a:pt x="257190" y="66777"/>
                  <a:pt x="257190" y="90452"/>
                </a:cubicBezTo>
                <a:lnTo>
                  <a:pt x="257190" y="366711"/>
                </a:lnTo>
                <a:cubicBezTo>
                  <a:pt x="257190" y="371827"/>
                  <a:pt x="254455" y="376554"/>
                  <a:pt x="250018" y="379101"/>
                </a:cubicBezTo>
                <a:cubicBezTo>
                  <a:pt x="245581" y="381650"/>
                  <a:pt x="240121" y="381632"/>
                  <a:pt x="235702" y="379053"/>
                </a:cubicBezTo>
                <a:lnTo>
                  <a:pt x="128595" y="316571"/>
                </a:lnTo>
                <a:lnTo>
                  <a:pt x="21488" y="379053"/>
                </a:lnTo>
                <a:cubicBezTo>
                  <a:pt x="17069" y="381632"/>
                  <a:pt x="11608" y="381650"/>
                  <a:pt x="7172" y="379101"/>
                </a:cubicBezTo>
                <a:cubicBezTo>
                  <a:pt x="2735" y="376554"/>
                  <a:pt x="0" y="371827"/>
                  <a:pt x="0" y="366711"/>
                </a:cubicBezTo>
                <a:lnTo>
                  <a:pt x="0" y="90452"/>
                </a:lnTo>
                <a:close/>
                <a:moveTo>
                  <a:pt x="214307" y="0"/>
                </a:moveTo>
                <a:cubicBezTo>
                  <a:pt x="264284" y="0"/>
                  <a:pt x="304800" y="40518"/>
                  <a:pt x="304800" y="90499"/>
                </a:cubicBezTo>
                <a:lnTo>
                  <a:pt x="304800" y="316672"/>
                </a:lnTo>
                <a:cubicBezTo>
                  <a:pt x="304800" y="324562"/>
                  <a:pt x="298403" y="330961"/>
                  <a:pt x="290513" y="330961"/>
                </a:cubicBezTo>
                <a:cubicBezTo>
                  <a:pt x="282620" y="330961"/>
                  <a:pt x="276223" y="324562"/>
                  <a:pt x="276223" y="316672"/>
                </a:cubicBezTo>
                <a:lnTo>
                  <a:pt x="276223" y="90499"/>
                </a:lnTo>
                <a:cubicBezTo>
                  <a:pt x="276223" y="56301"/>
                  <a:pt x="248503" y="28578"/>
                  <a:pt x="214307" y="28578"/>
                </a:cubicBezTo>
                <a:lnTo>
                  <a:pt x="50232" y="28578"/>
                </a:lnTo>
                <a:cubicBezTo>
                  <a:pt x="50232" y="28578"/>
                  <a:pt x="52391" y="17972"/>
                  <a:pt x="65414" y="7991"/>
                </a:cubicBezTo>
                <a:cubicBezTo>
                  <a:pt x="76204" y="0"/>
                  <a:pt x="87665" y="0"/>
                  <a:pt x="87665" y="0"/>
                </a:cubicBezTo>
                <a:lnTo>
                  <a:pt x="214307" y="0"/>
                </a:lnTo>
                <a:close/>
              </a:path>
            </a:pathLst>
          </a:cu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30" name="Text Placeholder 4">
            <a:extLst>
              <a:ext uri="{FF2B5EF4-FFF2-40B4-BE49-F238E27FC236}">
                <a16:creationId xmlns:a16="http://schemas.microsoft.com/office/drawing/2014/main" id="{0CC7EC3F-823C-99F7-307D-C784461D1E36}"/>
              </a:ext>
            </a:extLst>
          </p:cNvPr>
          <p:cNvSpPr txBox="1">
            <a:spLocks/>
          </p:cNvSpPr>
          <p:nvPr/>
        </p:nvSpPr>
        <p:spPr>
          <a:xfrm>
            <a:off x="9725204" y="4376941"/>
            <a:ext cx="2157791" cy="11849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>
                <a:latin typeface="+mn-lt"/>
              </a:rPr>
              <a:t>Smaller &amp; faster apps with Native AOT</a:t>
            </a:r>
          </a:p>
          <a:p>
            <a:pPr>
              <a:spcAft>
                <a:spcPts val="600"/>
              </a:spcAft>
            </a:pPr>
            <a:r>
              <a:rPr lang="en-US" dirty="0">
                <a:latin typeface="+mn-lt"/>
              </a:rPr>
              <a:t>Sharing .NET libs to Obj-C and Swift</a:t>
            </a:r>
          </a:p>
        </p:txBody>
      </p:sp>
    </p:spTree>
    <p:extLst>
      <p:ext uri="{BB962C8B-B14F-4D97-AF65-F5344CB8AC3E}">
        <p14:creationId xmlns:p14="http://schemas.microsoft.com/office/powerpoint/2010/main" val="3136814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20" grpId="0" animBg="1"/>
      <p:bldP spid="25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4A406-E816-8F6C-55AE-66B0705A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Accelerators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2EE84-E32D-5280-3026-8B60EF0BEE24}"/>
              </a:ext>
            </a:extLst>
          </p:cNvPr>
          <p:cNvSpPr txBox="1"/>
          <p:nvPr/>
        </p:nvSpPr>
        <p:spPr>
          <a:xfrm>
            <a:off x="588262" y="1436688"/>
            <a:ext cx="8366551" cy="338554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MenuBarItem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MenuFlyoutItem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"New"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ctrl+n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MenuFlyoutItem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"Save"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ctrl+s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MenuFlyoutItem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"Save as"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ctrl+shft+s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MenuFlyoutSeparator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/&gt;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&lt;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MenuFlyoutItem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"Exit"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2000" dirty="0">
                <a:solidFill>
                  <a:srgbClr val="D4D4D4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20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Accelerator</a:t>
            </a:r>
            <a:r>
              <a:rPr lang="en-US" sz="20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ctrl+q</a:t>
            </a:r>
            <a:r>
              <a:rPr lang="en-US" sz="20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20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MenuBarItem</a:t>
            </a:r>
            <a:r>
              <a:rPr lang="en-US" sz="20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20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26" name="Picture 2" descr="fix-5211-2">
            <a:extLst>
              <a:ext uri="{FF2B5EF4-FFF2-40B4-BE49-F238E27FC236}">
                <a16:creationId xmlns:a16="http://schemas.microsoft.com/office/drawing/2014/main" id="{7EFE0ED1-C314-D049-F991-059A71522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380" y="799166"/>
            <a:ext cx="7459223" cy="51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0305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4A406-E816-8F6C-55AE-66B0705A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Use Native Libraries with Platform Channels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2EE84-E32D-5280-3026-8B60EF0BEE24}"/>
              </a:ext>
            </a:extLst>
          </p:cNvPr>
          <p:cNvSpPr txBox="1"/>
          <p:nvPr/>
        </p:nvSpPr>
        <p:spPr>
          <a:xfrm>
            <a:off x="588262" y="1436688"/>
            <a:ext cx="11404041" cy="30469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LabelViewChannel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ViewChannel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@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Override</a:t>
            </a:r>
            <a:endParaRPr lang="en-US" sz="1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public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handleMessageFromDotNet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messageId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... </a:t>
            </a:r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parameters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if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messageId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equals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)){</a:t>
            </a:r>
          </a:p>
          <a:p>
            <a:r>
              <a:rPr lang="en-US" sz="1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((String)parameters[</a:t>
            </a:r>
            <a:r>
              <a:rPr lang="en-US" sz="1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      return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textView</a:t>
            </a:r>
            <a:r>
              <a:rPr lang="en-US" sz="18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getText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}</a:t>
            </a:r>
          </a:p>
          <a:p>
            <a:b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Frame 1">
            <a:extLst>
              <a:ext uri="{FF2B5EF4-FFF2-40B4-BE49-F238E27FC236}">
                <a16:creationId xmlns:a16="http://schemas.microsoft.com/office/drawing/2014/main" id="{EBD292D5-7F41-B87E-88AF-4C2554C34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496457" y="1886857"/>
            <a:ext cx="3149600" cy="440267"/>
          </a:xfrm>
          <a:prstGeom prst="frame">
            <a:avLst/>
          </a:prstGeom>
          <a:solidFill>
            <a:srgbClr val="FFB9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59B92E-809A-45CB-82A8-0077605C5524}"/>
              </a:ext>
            </a:extLst>
          </p:cNvPr>
          <p:cNvSpPr txBox="1"/>
          <p:nvPr/>
        </p:nvSpPr>
        <p:spPr>
          <a:xfrm>
            <a:off x="588262" y="5222016"/>
            <a:ext cx="11015476" cy="1178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Button_Clicked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Object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sender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EventArgs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var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labelViewChannel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ChannelService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GetOrCreateChannel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labelViewChannel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labelViewChannel</a:t>
            </a:r>
            <a:r>
              <a:rPr lang="en-US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SendToPlatform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setText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"Hello, From MAUI!"</a:t>
            </a:r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6A91CE-7A4F-AAD7-BB4F-4A0EA1967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54050" y="4838700"/>
            <a:ext cx="10883900" cy="0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2588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ui-forms-keyboard" descr="screen recorded video">
            <a:hlinkClick r:id="" action="ppaction://media"/>
            <a:extLst>
              <a:ext uri="{FF2B5EF4-FFF2-40B4-BE49-F238E27FC236}">
                <a16:creationId xmlns:a16="http://schemas.microsoft.com/office/drawing/2014/main" id="{4C00017C-C2E3-83F2-B4F2-683C2487CC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88590" y="595116"/>
            <a:ext cx="7913885" cy="566776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4CC72C8-F5F5-5335-8DEF-1F7DCFB3D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107996"/>
          </a:xfrm>
        </p:spPr>
        <p:txBody>
          <a:bodyPr/>
          <a:lstStyle/>
          <a:p>
            <a:r>
              <a:rPr lang="en-US"/>
              <a:t>Keyboard</a:t>
            </a:r>
            <a:br>
              <a:rPr lang="en-US"/>
            </a:br>
            <a:r>
              <a:rPr lang="en-US"/>
              <a:t>Improvements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8CAC3-E2DD-7EC3-D1A5-92F84D3E5614}"/>
              </a:ext>
            </a:extLst>
          </p:cNvPr>
          <p:cNvSpPr txBox="1"/>
          <p:nvPr/>
        </p:nvSpPr>
        <p:spPr>
          <a:xfrm>
            <a:off x="588263" y="1840805"/>
            <a:ext cx="3006275" cy="2333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4320" indent="-27432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No keyboard overlap</a:t>
            </a:r>
          </a:p>
          <a:p>
            <a:pPr marL="274320" indent="-27432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Scroll to focus</a:t>
            </a:r>
          </a:p>
          <a:p>
            <a:pPr marL="274320" indent="-27432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Tabbing/Next defaults</a:t>
            </a:r>
          </a:p>
          <a:p>
            <a:pPr marL="274320" indent="-274320" algn="l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algn="l">
              <a:lnSpc>
                <a:spcPct val="150000"/>
              </a:lnSpc>
              <a:spcAft>
                <a:spcPts val="600"/>
              </a:spcAft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048355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9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683C-B4CD-8A5E-F72F-2F9B3E22D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Segoe UI"/>
              </a:rPr>
              <a:t>Productivity with GitHub Copilot</a:t>
            </a:r>
            <a:endParaRPr lang="en-US" dirty="0"/>
          </a:p>
        </p:txBody>
      </p:sp>
      <p:pic>
        <p:nvPicPr>
          <p:cNvPr id="5" name="GitHub Copilot Chat in Visual Studio 2022" descr="demo video">
            <a:hlinkClick r:id="" action="ppaction://media"/>
            <a:extLst>
              <a:ext uri="{FF2B5EF4-FFF2-40B4-BE49-F238E27FC236}">
                <a16:creationId xmlns:a16="http://schemas.microsoft.com/office/drawing/2014/main" id="{A5286E90-9075-C904-25F1-BAA7565FB8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691" end="13819.58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07904" y="1231464"/>
            <a:ext cx="9376192" cy="527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11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834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0C8F2-E384-2864-EA91-7AFB4EA33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Experimental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9627CC-9370-C8E1-FA71-CFD500CB30AD}"/>
              </a:ext>
            </a:extLst>
          </p:cNvPr>
          <p:cNvSpPr/>
          <p:nvPr/>
        </p:nvSpPr>
        <p:spPr bwMode="auto">
          <a:xfrm>
            <a:off x="7068620" y="505599"/>
            <a:ext cx="4538163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https://</a:t>
            </a:r>
            <a:r>
              <a:rPr lang="en-US" sz="1600" b="1" err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aka.ms</a:t>
            </a:r>
            <a:r>
              <a:rPr lang="en-US"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/</a:t>
            </a:r>
            <a:r>
              <a:rPr lang="en-US" sz="1600" b="1" err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MauiHybridWebView</a:t>
            </a: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CAA7B-B628-A998-737D-59F690843E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369332"/>
          </a:xfrm>
        </p:spPr>
        <p:txBody>
          <a:bodyPr/>
          <a:lstStyle/>
          <a:p>
            <a:r>
              <a:rPr lang="en-US" sz="2400" err="1">
                <a:solidFill>
                  <a:srgbClr val="8DC8E8"/>
                </a:solidFill>
                <a:latin typeface="+mj-lt"/>
              </a:rPr>
              <a:t>HybridWebView</a:t>
            </a:r>
            <a:r>
              <a:rPr lang="en-US" sz="2400">
                <a:solidFill>
                  <a:srgbClr val="8DC8E8"/>
                </a:solidFill>
                <a:latin typeface="+mj-lt"/>
              </a:rPr>
              <a:t> for Angular, ReactJS, Vue, etc.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F77C22-6EF7-3F2C-4E68-18D3D4995E29}"/>
              </a:ext>
            </a:extLst>
          </p:cNvPr>
          <p:cNvSpPr txBox="1">
            <a:spLocks/>
          </p:cNvSpPr>
          <p:nvPr/>
        </p:nvSpPr>
        <p:spPr>
          <a:xfrm>
            <a:off x="588263" y="3706670"/>
            <a:ext cx="5849607" cy="2282649"/>
          </a:xfrm>
          <a:prstGeom prst="rect">
            <a:avLst/>
          </a:prstGeom>
        </p:spPr>
        <p:txBody>
          <a:bodyPr vert="horz" wrap="square" lIns="0" tIns="0" rIns="0" bIns="0" numCol="2" rtlCol="0">
            <a:no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/>
              <a:t>Multi-platform control based on </a:t>
            </a:r>
            <a:br>
              <a:rPr lang="en-US" sz="1400"/>
            </a:br>
            <a:r>
              <a:rPr lang="en-US" sz="1400"/>
              <a:t>.NET MAUI WebView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/>
              <a:t>Host static web assets </a:t>
            </a:r>
            <a:br>
              <a:rPr lang="en-US" sz="1400"/>
            </a:br>
            <a:r>
              <a:rPr lang="en-US" sz="1400"/>
              <a:t>(HTML, JS, CSS, etc.)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/>
              <a:t>Communicate between </a:t>
            </a:r>
            <a:br>
              <a:rPr lang="en-US" sz="1400"/>
            </a:br>
            <a:r>
              <a:rPr lang="en-US" sz="1400"/>
              <a:t>JavaScript and .NET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/>
              <a:t>Reuse your Angular, React, etc. investments in MAUI native desktop and mobile apps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/>
              <a:t>Use any web-based UI and it can interact with C# code</a:t>
            </a:r>
          </a:p>
          <a:p>
            <a:pPr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1400"/>
              <a:t>Looking for feedback!</a:t>
            </a:r>
            <a:endParaRPr lang="en-US" sz="1400">
              <a:solidFill>
                <a:srgbClr val="D59ED7"/>
              </a:solidFill>
              <a:latin typeface="+mj-lt"/>
            </a:endParaRP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C66ABE2-6AA5-FE15-D434-2D180CE5004E}"/>
              </a:ext>
            </a:extLst>
          </p:cNvPr>
          <p:cNvSpPr txBox="1">
            <a:spLocks/>
          </p:cNvSpPr>
          <p:nvPr/>
        </p:nvSpPr>
        <p:spPr>
          <a:xfrm>
            <a:off x="10692383" y="2668024"/>
            <a:ext cx="914400" cy="343789"/>
          </a:xfrm>
          <a:prstGeom prst="rect">
            <a:avLst/>
          </a:prstGeom>
        </p:spPr>
        <p:txBody>
          <a:bodyPr vert="horz" lIns="93260" tIns="46630" rIns="0" bIns="4663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>
                <a:latin typeface="+mj-lt"/>
              </a:rPr>
              <a:t>MAUI C#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D9986E8-A516-E775-EC5B-6A9AA6E2B476}"/>
              </a:ext>
            </a:extLst>
          </p:cNvPr>
          <p:cNvSpPr txBox="1">
            <a:spLocks/>
          </p:cNvSpPr>
          <p:nvPr/>
        </p:nvSpPr>
        <p:spPr>
          <a:xfrm>
            <a:off x="10692383" y="2989382"/>
            <a:ext cx="914400" cy="640080"/>
          </a:xfrm>
          <a:prstGeom prst="rect">
            <a:avLst/>
          </a:prstGeom>
        </p:spPr>
        <p:txBody>
          <a:bodyPr vert="horz" lIns="93260" tIns="46630" rIns="0" bIns="4663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>
                <a:latin typeface="+mj-lt"/>
              </a:rPr>
              <a:t>Native app container and controls 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D1536616-C023-A3FE-1DB3-AFADDA6CBD94}"/>
              </a:ext>
            </a:extLst>
          </p:cNvPr>
          <p:cNvSpPr txBox="1">
            <a:spLocks/>
          </p:cNvSpPr>
          <p:nvPr/>
        </p:nvSpPr>
        <p:spPr>
          <a:xfrm>
            <a:off x="10692383" y="4554319"/>
            <a:ext cx="914400" cy="640080"/>
          </a:xfrm>
          <a:prstGeom prst="rect">
            <a:avLst/>
          </a:prstGeom>
        </p:spPr>
        <p:txBody>
          <a:bodyPr vert="horz" lIns="93260" tIns="46630" rIns="0" bIns="4663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50">
                <a:latin typeface="+mj-lt"/>
              </a:rPr>
              <a:t>Hybrid WebView </a:t>
            </a:r>
            <a:br>
              <a:rPr lang="en-US" sz="1050">
                <a:latin typeface="+mj-lt"/>
              </a:rPr>
            </a:br>
            <a:r>
              <a:rPr lang="en-US" sz="1050">
                <a:latin typeface="+mj-lt"/>
              </a:rPr>
              <a:t>React JS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849AC6D6-122A-BE65-8467-8F50D5CF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59415" y="2350830"/>
            <a:ext cx="3750088" cy="450459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D9BBFE-EC8F-4026-DC7D-90E972CAE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70467" y="3082367"/>
            <a:ext cx="3327984" cy="3583984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6B2D1C7-562B-140D-43E9-D99DBEE0AD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747177" y="2352284"/>
            <a:ext cx="3774565" cy="4501682"/>
          </a:xfrm>
          <a:prstGeom prst="rect">
            <a:avLst/>
          </a:prstGeom>
          <a:noFill/>
          <a:ln w="28575">
            <a:solidFill>
              <a:srgbClr val="D59E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36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8D4863-9D98-0D91-53FB-6BF619FAFD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208330" y="2839918"/>
            <a:ext cx="1528609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28575" cap="rnd" cmpd="sng" algn="ctr">
            <a:solidFill>
              <a:schemeClr val="tx1"/>
            </a:solidFill>
            <a:prstDash val="solid"/>
            <a:headEnd type="none" w="lg" len="sm"/>
            <a:tailEnd type="arrow" w="lg" len="sm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3F09B6-836F-DFC8-4FED-53D56C856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554059" y="3309422"/>
            <a:ext cx="182880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28575" cap="rnd" cmpd="sng" algn="ctr">
            <a:solidFill>
              <a:srgbClr val="D59ED7"/>
            </a:solidFill>
            <a:prstDash val="solid"/>
            <a:headEnd type="none" w="lg" len="sm"/>
            <a:tailEnd type="arrow" w="lg" len="sm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66E5A7B-F98A-7ACC-AB10-FB7EF005C2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0334603" y="4874359"/>
            <a:ext cx="402336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28575" cap="rnd" cmpd="sng" algn="ctr">
            <a:solidFill>
              <a:schemeClr val="accent3"/>
            </a:solidFill>
            <a:prstDash val="solid"/>
            <a:headEnd type="none" w="lg" len="sm"/>
            <a:tailEnd type="arrow" w="lg" len="sm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DE10672-50A2-F39F-3283-EA75B9FF4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48252"/>
            <a:ext cx="6437870" cy="102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355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6" grpId="0"/>
      <p:bldP spid="7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Rectangle 297">
            <a:extLst>
              <a:ext uri="{FF2B5EF4-FFF2-40B4-BE49-F238E27FC236}">
                <a16:creationId xmlns:a16="http://schemas.microsoft.com/office/drawing/2014/main" id="{B92AC056-D947-4701-86F7-01C31381D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91947"/>
            <a:ext cx="12190265" cy="1292874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0AA9D18-758F-4EB8-B273-E8C163057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091755" y="2333512"/>
            <a:ext cx="3200400" cy="1"/>
          </a:xfrm>
          <a:prstGeom prst="straightConnector1">
            <a:avLst/>
          </a:prstGeom>
          <a:ln w="38100" cap="flat" cmpd="sng" algn="ctr">
            <a:solidFill>
              <a:srgbClr val="8DC8E8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0" name="Rectangle 299">
            <a:extLst>
              <a:ext uri="{FF2B5EF4-FFF2-40B4-BE49-F238E27FC236}">
                <a16:creationId xmlns:a16="http://schemas.microsoft.com/office/drawing/2014/main" id="{C0EDEC76-B772-49A7-B9AC-2C18CE4734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099535"/>
            <a:ext cx="12190265" cy="1874520"/>
          </a:xfrm>
          <a:prstGeom prst="rect">
            <a:avLst/>
          </a:prstGeom>
          <a:solidFill>
            <a:schemeClr val="bg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>
              <a:defRPr/>
            </a:pPr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2C92A-46B4-4973-BBDB-B41A1AAA4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/>
          </a:bodyPr>
          <a:lstStyle/>
          <a:p>
            <a:r>
              <a:rPr lang="en-US" sz="3600"/>
              <a:t>Release schedule, support &amp; patching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0AD70-ADA0-47E0-947B-11A95CD6BE2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88263" y="5146675"/>
            <a:ext cx="11018520" cy="1254125"/>
          </a:xfrm>
        </p:spPr>
        <p:txBody>
          <a:bodyPr numCol="2">
            <a:noAutofit/>
          </a:bodyPr>
          <a:lstStyle/>
          <a:p>
            <a: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Open Sans"/>
                <a:cs typeface="Open Sans"/>
              </a:rPr>
              <a:t>A major version of .NET MAUI will ship with .NET going forward (.NET 7, .NET 8, etc.)</a:t>
            </a:r>
          </a:p>
          <a:p>
            <a: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Open Sans"/>
                <a:cs typeface="Open Sans"/>
              </a:rPr>
              <a:t>.NET MAUI is an optional workload with external dependencies (such as Xcode &amp; Android SDK tools)</a:t>
            </a:r>
          </a:p>
          <a:p>
            <a: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>
              <a:ea typeface="Open Sans"/>
              <a:cs typeface="Open Sans"/>
            </a:endParaRPr>
          </a:p>
          <a:p>
            <a: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Open Sans"/>
                <a:cs typeface="Open Sans"/>
              </a:rPr>
              <a:t>A major version of .NET MAUI will receive patches for 6 months after a successor (major version) ships</a:t>
            </a:r>
          </a:p>
          <a:p>
            <a:pPr marL="182880" indent="-182880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>
                <a:ea typeface="Open Sans"/>
                <a:cs typeface="Open Sans"/>
              </a:rPr>
              <a:t>Xamarin SDKs will receive support until May 2024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728D3F2-E8F7-49C9-A9BB-DF93A62D0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090977" y="1775426"/>
            <a:ext cx="5431185" cy="5597"/>
          </a:xfrm>
          <a:prstGeom prst="straightConnector1">
            <a:avLst/>
          </a:prstGeom>
          <a:ln w="38100" cap="flat" cmpd="sng" algn="ctr">
            <a:solidFill>
              <a:srgbClr val="8DC8E8"/>
            </a:solidFill>
            <a:prstDash val="solid"/>
            <a:round/>
            <a:headEnd type="oval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C35CD9D-32A4-4188-9E58-764C28B49E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603436" y="2070749"/>
            <a:ext cx="5680513" cy="0"/>
          </a:xfrm>
          <a:prstGeom prst="straightConnector1">
            <a:avLst/>
          </a:prstGeom>
          <a:ln w="38100" cap="flat" cmpd="sng" algn="ctr">
            <a:solidFill>
              <a:srgbClr val="8DC8E8"/>
            </a:solidFill>
            <a:prstDash val="solid"/>
            <a:round/>
            <a:headEnd type="none" w="med" len="med"/>
            <a:tailEnd type="oval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321" name="Group 320">
            <a:extLst>
              <a:ext uri="{FF2B5EF4-FFF2-40B4-BE49-F238E27FC236}">
                <a16:creationId xmlns:a16="http://schemas.microsoft.com/office/drawing/2014/main" id="{BA19594C-7099-4990-A545-F629223CB5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3" y="1669107"/>
            <a:ext cx="1398538" cy="338554"/>
            <a:chOff x="433285" y="1884506"/>
            <a:chExt cx="1398738" cy="33860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3DEBFBB-E524-4DBD-8D76-547575ACEA53}"/>
                </a:ext>
              </a:extLst>
            </p:cNvPr>
            <p:cNvSpPr txBox="1"/>
            <p:nvPr/>
          </p:nvSpPr>
          <p:spPr>
            <a:xfrm>
              <a:off x="433285" y="1884506"/>
              <a:ext cx="1103536" cy="338601"/>
            </a:xfrm>
            <a:prstGeom prst="rect">
              <a:avLst/>
            </a:prstGeom>
            <a:noFill/>
          </p:spPr>
          <p:txBody>
            <a:bodyPr wrap="none" lIns="0" rtlCol="0">
              <a:spAutoFit/>
            </a:bodyPr>
            <a:lstStyle/>
            <a:p>
              <a:pPr defTabSz="914225">
                <a:defRPr/>
              </a:pPr>
              <a:r>
                <a:rPr lang="en-US" sz="1600">
                  <a:solidFill>
                    <a:srgbClr val="FFFFFF"/>
                  </a:solidFill>
                  <a:latin typeface="+mj-lt"/>
                </a:rPr>
                <a:t>.NET MAUI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703BC4B5-11D5-4EC3-AAC8-16AF4A1AD4E4}"/>
                </a:ext>
              </a:extLst>
            </p:cNvPr>
            <p:cNvCxnSpPr>
              <a:cxnSpLocks/>
              <a:stCxn id="52" idx="3"/>
              <a:endCxn id="68" idx="2"/>
            </p:cNvCxnSpPr>
            <p:nvPr/>
          </p:nvCxnSpPr>
          <p:spPr>
            <a:xfrm>
              <a:off x="1536821" y="2053807"/>
              <a:ext cx="295202" cy="164770"/>
            </a:xfrm>
            <a:prstGeom prst="bentConnector3">
              <a:avLst>
                <a:gd name="adj1" fmla="val 50000"/>
              </a:avLst>
            </a:prstGeom>
            <a:ln w="15875">
              <a:solidFill>
                <a:srgbClr val="8DC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A879B3F-668D-B572-38B1-CADC03B49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760467" y="1901709"/>
            <a:ext cx="654025" cy="1081151"/>
            <a:chOff x="1760467" y="1901709"/>
            <a:chExt cx="654025" cy="1081151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81EFB7DA-08FD-4120-8309-EE140DC80DD5}"/>
                </a:ext>
              </a:extLst>
            </p:cNvPr>
            <p:cNvSpPr/>
            <p:nvPr/>
          </p:nvSpPr>
          <p:spPr>
            <a:xfrm>
              <a:off x="1986801" y="1901709"/>
              <a:ext cx="201357" cy="202842"/>
            </a:xfrm>
            <a:prstGeom prst="ellipse">
              <a:avLst/>
            </a:prstGeom>
            <a:solidFill>
              <a:srgbClr val="8DE971"/>
            </a:solidFill>
            <a:ln w="254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E8089B68-D6A4-42BF-9190-2EA6CA7AAEB6}"/>
                </a:ext>
              </a:extLst>
            </p:cNvPr>
            <p:cNvCxnSpPr>
              <a:cxnSpLocks/>
              <a:stCxn id="68" idx="4"/>
            </p:cNvCxnSpPr>
            <p:nvPr/>
          </p:nvCxnSpPr>
          <p:spPr>
            <a:xfrm flipH="1">
              <a:off x="2087479" y="2104551"/>
              <a:ext cx="1" cy="508977"/>
            </a:xfrm>
            <a:prstGeom prst="line">
              <a:avLst/>
            </a:prstGeom>
            <a:ln w="15875">
              <a:solidFill>
                <a:srgbClr val="8DC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3699E663-E379-438D-B654-634304DF7E72}"/>
                </a:ext>
              </a:extLst>
            </p:cNvPr>
            <p:cNvSpPr txBox="1"/>
            <p:nvPr/>
          </p:nvSpPr>
          <p:spPr>
            <a:xfrm>
              <a:off x="1760467" y="2613528"/>
              <a:ext cx="65402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1200">
                  <a:solidFill>
                    <a:srgbClr val="FFFFFF"/>
                  </a:solidFill>
                </a:rPr>
                <a:t>.NET 7</a:t>
              </a:r>
            </a:p>
            <a:p>
              <a:pPr algn="ctr" defTabSz="914225">
                <a:defRPr/>
              </a:pPr>
              <a:r>
                <a:rPr lang="en-US" sz="1200">
                  <a:solidFill>
                    <a:srgbClr val="FFFFFF"/>
                  </a:solidFill>
                </a:rPr>
                <a:t>Nov 2022</a:t>
              </a: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73279CEE-5F61-4D37-AE9C-A811F8EA8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80586" y="1312335"/>
            <a:ext cx="5451967" cy="327658"/>
            <a:chOff x="1974238" y="1446639"/>
            <a:chExt cx="5389952" cy="327704"/>
          </a:xfrm>
        </p:grpSpPr>
        <p:sp>
          <p:nvSpPr>
            <p:cNvPr id="46" name="Left Bracket 45">
              <a:extLst>
                <a:ext uri="{FF2B5EF4-FFF2-40B4-BE49-F238E27FC236}">
                  <a16:creationId xmlns:a16="http://schemas.microsoft.com/office/drawing/2014/main" id="{9E3466D9-77C7-4539-99B5-4F958B579C19}"/>
                </a:ext>
              </a:extLst>
            </p:cNvPr>
            <p:cNvSpPr/>
            <p:nvPr/>
          </p:nvSpPr>
          <p:spPr>
            <a:xfrm rot="5400000">
              <a:off x="4588745" y="-1001102"/>
              <a:ext cx="160938" cy="5389952"/>
            </a:xfrm>
            <a:prstGeom prst="leftBracket">
              <a:avLst>
                <a:gd name="adj" fmla="val 0"/>
              </a:avLst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4225">
                <a:defRPr/>
              </a:pPr>
              <a:endParaRPr lang="en-US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688DBD8-2C86-40AE-88D3-902B39A9C29E}"/>
                </a:ext>
              </a:extLst>
            </p:cNvPr>
            <p:cNvSpPr txBox="1"/>
            <p:nvPr/>
          </p:nvSpPr>
          <p:spPr>
            <a:xfrm>
              <a:off x="2553167" y="1446639"/>
              <a:ext cx="4232094" cy="307821"/>
            </a:xfrm>
            <a:prstGeom prst="rect">
              <a:avLst/>
            </a:prstGeom>
            <a:solidFill>
              <a:schemeClr val="bg1">
                <a:lumMod val="90000"/>
                <a:lumOff val="10000"/>
              </a:schemeClr>
            </a:solidFill>
          </p:spPr>
          <p:txBody>
            <a:bodyPr wrap="none" rtlCol="0">
              <a:spAutoFit/>
            </a:bodyPr>
            <a:lstStyle/>
            <a:p>
              <a:pPr algn="ctr" defTabSz="914225">
                <a:defRPr/>
              </a:pPr>
              <a:r>
                <a:rPr lang="en-US" sz="1400"/>
                <a:t>Patches for 18 months (6 months after .NET 8 ships)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0D72B5B-56F7-E466-A1E6-9F2706E61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262605" y="1969328"/>
            <a:ext cx="654025" cy="953372"/>
            <a:chOff x="5262605" y="1969328"/>
            <a:chExt cx="654025" cy="953372"/>
          </a:xfrm>
        </p:grpSpPr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3C0FDCC8-9DB6-452C-A0EE-F4C688EF1111}"/>
                </a:ext>
              </a:extLst>
            </p:cNvPr>
            <p:cNvCxnSpPr>
              <a:cxnSpLocks/>
              <a:stCxn id="314" idx="4"/>
            </p:cNvCxnSpPr>
            <p:nvPr/>
          </p:nvCxnSpPr>
          <p:spPr>
            <a:xfrm flipH="1">
              <a:off x="5589617" y="2172170"/>
              <a:ext cx="1" cy="381198"/>
            </a:xfrm>
            <a:prstGeom prst="line">
              <a:avLst/>
            </a:prstGeom>
            <a:ln w="15875">
              <a:solidFill>
                <a:srgbClr val="8DC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E713B90C-6BD5-4938-AFDF-85908A6FA3DC}"/>
                </a:ext>
              </a:extLst>
            </p:cNvPr>
            <p:cNvSpPr txBox="1"/>
            <p:nvPr/>
          </p:nvSpPr>
          <p:spPr>
            <a:xfrm>
              <a:off x="5262605" y="2553368"/>
              <a:ext cx="65402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1200">
                  <a:solidFill>
                    <a:srgbClr val="FFFFFF"/>
                  </a:solidFill>
                </a:rPr>
                <a:t>.NET 8</a:t>
              </a:r>
            </a:p>
            <a:p>
              <a:pPr algn="ctr" defTabSz="914225">
                <a:defRPr/>
              </a:pPr>
              <a:r>
                <a:rPr lang="en-US" sz="1200">
                  <a:solidFill>
                    <a:srgbClr val="FFFFFF"/>
                  </a:solidFill>
                </a:rPr>
                <a:t>Nov 2023</a:t>
              </a: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B26EAECC-096E-4F6F-B417-69B2CC1C4998}"/>
                </a:ext>
              </a:extLst>
            </p:cNvPr>
            <p:cNvSpPr/>
            <p:nvPr/>
          </p:nvSpPr>
          <p:spPr>
            <a:xfrm>
              <a:off x="5488939" y="1969328"/>
              <a:ext cx="201357" cy="202842"/>
            </a:xfrm>
            <a:prstGeom prst="ellipse">
              <a:avLst/>
            </a:prstGeom>
            <a:solidFill>
              <a:srgbClr val="8DE971"/>
            </a:solidFill>
            <a:ln w="254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777FDE6-9569-DF52-FF1F-90F877441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764742" y="2237363"/>
            <a:ext cx="654025" cy="745497"/>
            <a:chOff x="8764742" y="2237363"/>
            <a:chExt cx="654025" cy="745497"/>
          </a:xfrm>
        </p:grpSpPr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4AD8DCA9-11A3-42CB-AD00-8120D4C8D01F}"/>
                </a:ext>
              </a:extLst>
            </p:cNvPr>
            <p:cNvSpPr/>
            <p:nvPr/>
          </p:nvSpPr>
          <p:spPr>
            <a:xfrm>
              <a:off x="8991076" y="2237363"/>
              <a:ext cx="201357" cy="202842"/>
            </a:xfrm>
            <a:prstGeom prst="ellipse">
              <a:avLst/>
            </a:prstGeom>
            <a:solidFill>
              <a:srgbClr val="8DE971"/>
            </a:solidFill>
            <a:ln w="254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BEC37872-BCAB-417A-893F-78CFC1F6CCDF}"/>
                </a:ext>
              </a:extLst>
            </p:cNvPr>
            <p:cNvSpPr txBox="1"/>
            <p:nvPr/>
          </p:nvSpPr>
          <p:spPr>
            <a:xfrm>
              <a:off x="8764742" y="2613528"/>
              <a:ext cx="65402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914225">
                <a:defRPr/>
              </a:pPr>
              <a:r>
                <a:rPr lang="en-US" sz="1200">
                  <a:solidFill>
                    <a:srgbClr val="FFFFFF"/>
                  </a:solidFill>
                </a:rPr>
                <a:t>.NET 9</a:t>
              </a:r>
            </a:p>
            <a:p>
              <a:pPr algn="ctr" defTabSz="914225">
                <a:defRPr/>
              </a:pPr>
              <a:r>
                <a:rPr lang="en-US" sz="1200">
                  <a:solidFill>
                    <a:srgbClr val="FFFFFF"/>
                  </a:solidFill>
                </a:rPr>
                <a:t>Nov 2024</a:t>
              </a:r>
            </a:p>
          </p:txBody>
        </p: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00C5F098-284C-4961-8D2D-FBE13B88B883}"/>
                </a:ext>
              </a:extLst>
            </p:cNvPr>
            <p:cNvCxnSpPr>
              <a:cxnSpLocks/>
              <a:endCxn id="136" idx="0"/>
            </p:cNvCxnSpPr>
            <p:nvPr/>
          </p:nvCxnSpPr>
          <p:spPr>
            <a:xfrm>
              <a:off x="9091754" y="2442772"/>
              <a:ext cx="1" cy="170756"/>
            </a:xfrm>
            <a:prstGeom prst="line">
              <a:avLst/>
            </a:prstGeom>
            <a:ln w="15875">
              <a:solidFill>
                <a:srgbClr val="8DC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209C2A83-94BE-97D3-CAE1-C53963F5DEF2}"/>
              </a:ext>
            </a:extLst>
          </p:cNvPr>
          <p:cNvSpPr txBox="1"/>
          <p:nvPr/>
        </p:nvSpPr>
        <p:spPr>
          <a:xfrm>
            <a:off x="7560103" y="4439479"/>
            <a:ext cx="1471302" cy="3120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EOS May 2024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F970E6A-DD84-C225-E4B5-D16BEBCE5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3" y="4426216"/>
            <a:ext cx="7054107" cy="338554"/>
            <a:chOff x="588263" y="4426216"/>
            <a:chExt cx="7054107" cy="338554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A3EA870-E055-3219-BA86-5C28CD59612F}"/>
                </a:ext>
              </a:extLst>
            </p:cNvPr>
            <p:cNvCxnSpPr>
              <a:cxnSpLocks/>
            </p:cNvCxnSpPr>
            <p:nvPr/>
          </p:nvCxnSpPr>
          <p:spPr>
            <a:xfrm>
              <a:off x="1692451" y="4595493"/>
              <a:ext cx="5949919" cy="0"/>
            </a:xfrm>
            <a:prstGeom prst="line">
              <a:avLst/>
            </a:prstGeom>
            <a:ln w="31750" cap="rnd">
              <a:solidFill>
                <a:srgbClr val="8DC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26A71C-7122-FDB4-2D7C-9F03733A189F}"/>
                </a:ext>
              </a:extLst>
            </p:cNvPr>
            <p:cNvSpPr txBox="1"/>
            <p:nvPr/>
          </p:nvSpPr>
          <p:spPr>
            <a:xfrm>
              <a:off x="588263" y="4426216"/>
              <a:ext cx="994371" cy="338554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defTabSz="914225">
                <a:defRPr/>
              </a:pPr>
              <a:r>
                <a:rPr lang="en-US" sz="1600">
                  <a:solidFill>
                    <a:srgbClr val="FFFFFF"/>
                  </a:solidFill>
                  <a:latin typeface="+mj-lt"/>
                </a:rPr>
                <a:t>Xamarin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7649B95-3E8E-AB03-DE1B-571125A6B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3" y="3172970"/>
            <a:ext cx="11711228" cy="512973"/>
            <a:chOff x="588263" y="3172970"/>
            <a:chExt cx="11711228" cy="512973"/>
          </a:xfrm>
        </p:grpSpPr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4521DD49-2988-40A4-9280-7DCEA7F5DF0B}"/>
                </a:ext>
              </a:extLst>
            </p:cNvPr>
            <p:cNvCxnSpPr>
              <a:cxnSpLocks/>
            </p:cNvCxnSpPr>
            <p:nvPr/>
          </p:nvCxnSpPr>
          <p:spPr>
            <a:xfrm>
              <a:off x="1692451" y="3516666"/>
              <a:ext cx="10607040" cy="0"/>
            </a:xfrm>
            <a:prstGeom prst="line">
              <a:avLst/>
            </a:prstGeom>
            <a:ln>
              <a:solidFill>
                <a:srgbClr val="8DC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853E0356-A54A-BFD7-C6CF-417125389F88}"/>
                </a:ext>
              </a:extLst>
            </p:cNvPr>
            <p:cNvGrpSpPr/>
            <p:nvPr/>
          </p:nvGrpSpPr>
          <p:grpSpPr>
            <a:xfrm>
              <a:off x="1906981" y="3172970"/>
              <a:ext cx="360996" cy="444939"/>
              <a:chOff x="4419743" y="3269861"/>
              <a:chExt cx="361047" cy="445024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91F22A69-FEE3-4BFE-A1BA-2E23486F6394}"/>
                  </a:ext>
                </a:extLst>
              </p:cNvPr>
              <p:cNvSpPr/>
              <p:nvPr/>
            </p:nvSpPr>
            <p:spPr>
              <a:xfrm>
                <a:off x="4499573" y="3512014"/>
                <a:ext cx="201386" cy="202871"/>
              </a:xfrm>
              <a:prstGeom prst="ellipse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25400"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749BB5DA-4CD0-4542-9A56-BA70AB649314}"/>
                  </a:ext>
                </a:extLst>
              </p:cNvPr>
              <p:cNvSpPr txBox="1"/>
              <p:nvPr/>
            </p:nvSpPr>
            <p:spPr>
              <a:xfrm>
                <a:off x="4419743" y="3269861"/>
                <a:ext cx="361047" cy="2770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914225">
                  <a:defRPr/>
                </a:pPr>
                <a:r>
                  <a:rPr lang="en-US" sz="1200" b="1"/>
                  <a:t>14</a:t>
                </a:r>
              </a:p>
            </p:txBody>
          </p:sp>
        </p:grp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87AA0ED-BBE6-6094-B195-5B3F49F4F22C}"/>
                </a:ext>
              </a:extLst>
            </p:cNvPr>
            <p:cNvSpPr/>
            <p:nvPr/>
          </p:nvSpPr>
          <p:spPr>
            <a:xfrm>
              <a:off x="5488939" y="3415245"/>
              <a:ext cx="201357" cy="202842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254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2EF5A63D-2BE8-83D9-A28D-699AB72B36CD}"/>
                </a:ext>
              </a:extLst>
            </p:cNvPr>
            <p:cNvSpPr/>
            <p:nvPr/>
          </p:nvSpPr>
          <p:spPr>
            <a:xfrm>
              <a:off x="8991076" y="3415245"/>
              <a:ext cx="201357" cy="202842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254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D4A3345-BA3B-4E70-974D-949CC0388A0C}"/>
                </a:ext>
              </a:extLst>
            </p:cNvPr>
            <p:cNvSpPr txBox="1"/>
            <p:nvPr/>
          </p:nvSpPr>
          <p:spPr>
            <a:xfrm>
              <a:off x="588263" y="3347389"/>
              <a:ext cx="83948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>
              <a:spAutoFit/>
            </a:bodyPr>
            <a:lstStyle/>
            <a:p>
              <a:pPr defTabSz="914225">
                <a:defRPr/>
              </a:pPr>
              <a:r>
                <a:rPr lang="en-US" sz="1600">
                  <a:solidFill>
                    <a:srgbClr val="FFFFFF"/>
                  </a:solidFill>
                  <a:latin typeface="+mj-lt"/>
                </a:rPr>
                <a:t>Xcode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1AC447-27F6-589C-DC4C-769C2F071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3" y="3710907"/>
            <a:ext cx="11711228" cy="512795"/>
            <a:chOff x="588263" y="3710907"/>
            <a:chExt cx="11711228" cy="51279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D04B79F-B898-7CA1-1563-801D394038A5}"/>
                </a:ext>
              </a:extLst>
            </p:cNvPr>
            <p:cNvSpPr txBox="1"/>
            <p:nvPr/>
          </p:nvSpPr>
          <p:spPr>
            <a:xfrm>
              <a:off x="588263" y="3885148"/>
              <a:ext cx="994371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rtlCol="0">
              <a:spAutoFit/>
            </a:bodyPr>
            <a:lstStyle/>
            <a:p>
              <a:pPr defTabSz="914225">
                <a:defRPr/>
              </a:pPr>
              <a:r>
                <a:rPr lang="en-US" sz="1600">
                  <a:solidFill>
                    <a:srgbClr val="FFFFFF"/>
                  </a:solidFill>
                  <a:latin typeface="+mj-lt"/>
                </a:rPr>
                <a:t>Android</a:t>
              </a:r>
              <a:endParaRPr lang="en-US">
                <a:solidFill>
                  <a:srgbClr val="FFFFFF"/>
                </a:solidFill>
                <a:latin typeface="+mj-lt"/>
              </a:endParaRP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EE83053-CD19-D1B2-EDC4-FE8E2E73E40A}"/>
                </a:ext>
              </a:extLst>
            </p:cNvPr>
            <p:cNvCxnSpPr>
              <a:cxnSpLocks/>
            </p:cNvCxnSpPr>
            <p:nvPr/>
          </p:nvCxnSpPr>
          <p:spPr>
            <a:xfrm>
              <a:off x="1692451" y="4054425"/>
              <a:ext cx="10607040" cy="0"/>
            </a:xfrm>
            <a:prstGeom prst="line">
              <a:avLst/>
            </a:prstGeom>
            <a:ln>
              <a:solidFill>
                <a:srgbClr val="8DC8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F755D0F0-13EE-1F1F-4E34-82CE0F00F2CC}"/>
                </a:ext>
              </a:extLst>
            </p:cNvPr>
            <p:cNvSpPr/>
            <p:nvPr/>
          </p:nvSpPr>
          <p:spPr>
            <a:xfrm>
              <a:off x="5488939" y="3953004"/>
              <a:ext cx="201357" cy="202842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254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C70AD8D-1F77-738B-7548-846C55A4FE02}"/>
                </a:ext>
              </a:extLst>
            </p:cNvPr>
            <p:cNvSpPr/>
            <p:nvPr/>
          </p:nvSpPr>
          <p:spPr>
            <a:xfrm>
              <a:off x="8991076" y="3953004"/>
              <a:ext cx="201357" cy="202842"/>
            </a:xfrm>
            <a:prstGeom prst="ellipse">
              <a:avLst/>
            </a:prstGeom>
            <a:solidFill>
              <a:schemeClr val="bg1">
                <a:lumMod val="75000"/>
                <a:lumOff val="25000"/>
              </a:schemeClr>
            </a:solidFill>
            <a:ln w="25400">
              <a:solidFill>
                <a:schemeClr val="bg1">
                  <a:lumMod val="90000"/>
                  <a:lumOff val="1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225"/>
              <a:endParaRPr lang="en-US">
                <a:solidFill>
                  <a:srgbClr val="FFFFFF"/>
                </a:solidFill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6FFF767-5B1E-563A-BDB5-E926A81A86F0}"/>
                </a:ext>
              </a:extLst>
            </p:cNvPr>
            <p:cNvGrpSpPr/>
            <p:nvPr/>
          </p:nvGrpSpPr>
          <p:grpSpPr>
            <a:xfrm>
              <a:off x="1777137" y="3710907"/>
              <a:ext cx="620683" cy="444939"/>
              <a:chOff x="1804781" y="3686843"/>
              <a:chExt cx="620683" cy="444939"/>
            </a:xfrm>
          </p:grpSpPr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4B3D679-9534-E3E0-A5E0-9A82A5A59CB6}"/>
                  </a:ext>
                </a:extLst>
              </p:cNvPr>
              <p:cNvSpPr/>
              <p:nvPr/>
            </p:nvSpPr>
            <p:spPr>
              <a:xfrm>
                <a:off x="2014444" y="3928940"/>
                <a:ext cx="201357" cy="202842"/>
              </a:xfrm>
              <a:prstGeom prst="ellipse">
                <a:avLst/>
              </a:prstGeom>
              <a:solidFill>
                <a:schemeClr val="bg1">
                  <a:lumMod val="75000"/>
                  <a:lumOff val="25000"/>
                </a:schemeClr>
              </a:solidFill>
              <a:ln w="25400">
                <a:solidFill>
                  <a:schemeClr val="bg1">
                    <a:lumMod val="90000"/>
                    <a:lumOff val="1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225"/>
                <a:endParaRPr 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FB4FF30-75C9-359D-9354-1520B4991C29}"/>
                  </a:ext>
                </a:extLst>
              </p:cNvPr>
              <p:cNvSpPr txBox="1"/>
              <p:nvPr/>
            </p:nvSpPr>
            <p:spPr>
              <a:xfrm>
                <a:off x="1804781" y="3686843"/>
                <a:ext cx="620683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 defTabSz="914225">
                  <a:defRPr/>
                </a:pPr>
                <a:r>
                  <a:rPr lang="en-US" sz="1200" b="1"/>
                  <a:t>32, 33</a:t>
                </a:r>
              </a:p>
            </p:txBody>
          </p:sp>
        </p:grpSp>
      </p:grpSp>
      <p:sp>
        <p:nvSpPr>
          <p:cNvPr id="318" name="Oval 317">
            <a:extLst>
              <a:ext uri="{FF2B5EF4-FFF2-40B4-BE49-F238E27FC236}">
                <a16:creationId xmlns:a16="http://schemas.microsoft.com/office/drawing/2014/main" id="{EFD8BBA3-65B2-4D8E-8788-B9344F6A07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57116" y="4494072"/>
            <a:ext cx="201357" cy="202843"/>
          </a:xfrm>
          <a:prstGeom prst="ellipse">
            <a:avLst/>
          </a:prstGeom>
          <a:solidFill>
            <a:srgbClr val="D59ED7"/>
          </a:solidFill>
          <a:ln w="25400">
            <a:solidFill>
              <a:schemeClr val="bg1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25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0884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 animBg="1"/>
      <p:bldP spid="300" grpId="0" animBg="1"/>
      <p:bldP spid="3" grpId="0" uiExpand="1" build="p"/>
      <p:bldP spid="18" grpId="0"/>
      <p:bldP spid="3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B4A7B-9867-CD26-E244-63E35840E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Using .NET MAUI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D8D7D-B478-3B52-EE0E-DDC3B2CCE23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649328"/>
            <a:ext cx="9144000" cy="492443"/>
          </a:xfrm>
        </p:spPr>
        <p:txBody>
          <a:bodyPr/>
          <a:lstStyle/>
          <a:p>
            <a:r>
              <a:rPr lang="en-US" sz="3200"/>
              <a:t>dot.net/</a:t>
            </a:r>
            <a:r>
              <a:rPr lang="en-US" sz="3200" err="1"/>
              <a:t>maui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21448859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31CC8-88DF-0079-1EE6-3BB64C73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Rapid Development with Visual Studio 2022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7BAA4-6775-4640-E491-288EA48C9B53}"/>
              </a:ext>
            </a:extLst>
          </p:cNvPr>
          <p:cNvSpPr txBox="1"/>
          <p:nvPr/>
        </p:nvSpPr>
        <p:spPr>
          <a:xfrm>
            <a:off x="588263" y="1025253"/>
            <a:ext cx="704498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</a:rPr>
              <a:t>visualstudio.microsoft.com</a:t>
            </a:r>
          </a:p>
        </p:txBody>
      </p:sp>
      <p:sp>
        <p:nvSpPr>
          <p:cNvPr id="3" name="Rectangle: Single Corner Rounded 2">
            <a:extLst>
              <a:ext uri="{FF2B5EF4-FFF2-40B4-BE49-F238E27FC236}">
                <a16:creationId xmlns:a16="http://schemas.microsoft.com/office/drawing/2014/main" id="{8D2326EA-3FF6-936E-7DA4-E803EAB4C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506897" y="1654864"/>
            <a:ext cx="9496102" cy="5252831"/>
          </a:xfrm>
          <a:prstGeom prst="round1Rect">
            <a:avLst>
              <a:gd name="adj" fmla="val 3812"/>
            </a:avLst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An animation that shows XAML Live Preview in action.">
            <a:extLst>
              <a:ext uri="{FF2B5EF4-FFF2-40B4-BE49-F238E27FC236}">
                <a16:creationId xmlns:a16="http://schemas.microsoft.com/office/drawing/2014/main" id="{FA61EC8C-065A-CF6B-1501-A8941D666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04861" y="1919771"/>
            <a:ext cx="12192000" cy="498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D099E7E-5E31-C617-F5DB-354425198E43}"/>
              </a:ext>
            </a:extLst>
          </p:cNvPr>
          <p:cNvSpPr txBox="1"/>
          <p:nvPr/>
        </p:nvSpPr>
        <p:spPr>
          <a:xfrm>
            <a:off x="9268187" y="2389057"/>
            <a:ext cx="2673678" cy="32778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Aft>
                <a:spcPts val="1200"/>
              </a:spcAft>
              <a:buSzPct val="90000"/>
            </a:pPr>
            <a:r>
              <a:rPr lang="en-US" sz="2400" dirty="0">
                <a:solidFill>
                  <a:srgbClr val="8DC8E8"/>
                </a:solidFill>
                <a:latin typeface="+mj-lt"/>
                <a:cs typeface="Segoe UI" panose="020B0502040204020203" pitchFamily="34" charset="0"/>
              </a:rPr>
              <a:t>Rapid UI Iteration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XAML and C# Hot Reloading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Live App Preview with UI Tree Inspection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Remote iOS development with Pair to Mac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Local iOS development with Hot Restart</a:t>
            </a:r>
            <a:r>
              <a:rPr lang="en-US" sz="2000" dirty="0"/>
              <a:t> 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078899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Single Corner Rounded 4">
            <a:extLst>
              <a:ext uri="{FF2B5EF4-FFF2-40B4-BE49-F238E27FC236}">
                <a16:creationId xmlns:a16="http://schemas.microsoft.com/office/drawing/2014/main" id="{5CC894E4-77DC-C706-4E2F-506664021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5006340" y="1067405"/>
            <a:ext cx="7185660" cy="5829300"/>
          </a:xfrm>
          <a:prstGeom prst="round1Rect">
            <a:avLst>
              <a:gd name="adj" fmla="val 3812"/>
            </a:avLst>
          </a:prstGeom>
          <a:solidFill>
            <a:schemeClr val="accent6">
              <a:lumMod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EC9871-1333-4982-824E-3FBFF76D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1661993"/>
          </a:xfrm>
        </p:spPr>
        <p:txBody>
          <a:bodyPr/>
          <a:lstStyle/>
          <a:p>
            <a:r>
              <a:rPr lang="en-US"/>
              <a:t>.NET Upgrade </a:t>
            </a:r>
            <a:br>
              <a:rPr lang="en-US"/>
            </a:br>
            <a:r>
              <a:rPr lang="en-US"/>
              <a:t>Assistant for </a:t>
            </a:r>
            <a:br>
              <a:rPr lang="en-US"/>
            </a:br>
            <a:r>
              <a:rPr lang="en-US"/>
              <a:t>Xamarin Projects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786E09-77F6-4A7D-9526-E4759C08CB51}"/>
              </a:ext>
            </a:extLst>
          </p:cNvPr>
          <p:cNvSpPr txBox="1"/>
          <p:nvPr/>
        </p:nvSpPr>
        <p:spPr>
          <a:xfrm>
            <a:off x="588263" y="2418874"/>
            <a:ext cx="3941696" cy="29546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32742">
              <a:spcAft>
                <a:spcPts val="1200"/>
              </a:spcAft>
              <a:buSzPct val="90000"/>
            </a:pPr>
            <a:r>
              <a:rPr lang="en-US" sz="2400">
                <a:solidFill>
                  <a:srgbClr val="8DC8E8"/>
                </a:solidFill>
                <a:latin typeface="+mj-lt"/>
                <a:cs typeface="Segoe UI" panose="020B0502040204020203" pitchFamily="34" charset="0"/>
              </a:rPr>
              <a:t>Highlights: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Converts projects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Replaces known </a:t>
            </a:r>
            <a:r>
              <a:rPr lang="en-US" sz="1800" err="1"/>
              <a:t>NuGets</a:t>
            </a:r>
            <a:endParaRPr lang="en-US" sz="1800"/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Fixes namespaces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Fixes base types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/>
              <a:t>Applies various code updates</a:t>
            </a:r>
          </a:p>
          <a:p>
            <a:pPr marL="274320" indent="-274320" algn="l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800"/>
          </a:p>
          <a:p>
            <a:pPr algn="l">
              <a:spcAft>
                <a:spcPts val="600"/>
              </a:spcAft>
            </a:pPr>
            <a:r>
              <a:rPr lang="en-US" sz="2000">
                <a:effectLst/>
                <a:hlinkClick r:id="rId3" tooltip="mailto:maui-upgrades@microsoft.com"/>
              </a:rPr>
              <a:t>maui-upgrades@microsoft.com</a:t>
            </a:r>
            <a:r>
              <a:rPr lang="en-US" sz="2000"/>
              <a:t> </a:t>
            </a:r>
            <a:endParaRPr lang="en-US" sz="18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2BE0E5E-5F98-D54C-1D7B-AAB69E892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402284" y="1434370"/>
            <a:ext cx="6789716" cy="5423630"/>
            <a:chOff x="5402284" y="1434370"/>
            <a:chExt cx="6789716" cy="54236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A939D42-C97D-6304-19DC-A451797EA538}"/>
                </a:ext>
              </a:extLst>
            </p:cNvPr>
            <p:cNvSpPr/>
            <p:nvPr/>
          </p:nvSpPr>
          <p:spPr bwMode="auto">
            <a:xfrm>
              <a:off x="5402284" y="6149340"/>
              <a:ext cx="6789716" cy="708660"/>
            </a:xfrm>
            <a:prstGeom prst="rect">
              <a:avLst/>
            </a:prstGeom>
            <a:solidFill>
              <a:srgbClr val="40508D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2C3222-A6E8-8D09-9D53-D53AF4571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2284" y="1434370"/>
              <a:ext cx="6789715" cy="4886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44627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0CC6682C-EDFB-AB9A-A447-8FB46139E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2730" y="4283399"/>
            <a:ext cx="4735395" cy="633949"/>
            <a:chOff x="1372730" y="4283399"/>
            <a:chExt cx="4735395" cy="633949"/>
          </a:xfrm>
        </p:grpSpPr>
        <p:sp>
          <p:nvSpPr>
            <p:cNvPr id="38" name="Graphic 66">
              <a:extLst>
                <a:ext uri="{FF2B5EF4-FFF2-40B4-BE49-F238E27FC236}">
                  <a16:creationId xmlns:a16="http://schemas.microsoft.com/office/drawing/2014/main" id="{B1154AE8-3AB0-2026-8FCD-5EC722F21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41955" y="4295232"/>
              <a:ext cx="366170" cy="610283"/>
            </a:xfrm>
            <a:custGeom>
              <a:avLst/>
              <a:gdLst>
                <a:gd name="connsiteX0" fmla="*/ 468056 w 576069"/>
                <a:gd name="connsiteY0" fmla="*/ 0 h 960115"/>
                <a:gd name="connsiteX1" fmla="*/ 576070 w 576069"/>
                <a:gd name="connsiteY1" fmla="*/ 108013 h 960115"/>
                <a:gd name="connsiteX2" fmla="*/ 576070 w 576069"/>
                <a:gd name="connsiteY2" fmla="*/ 852103 h 960115"/>
                <a:gd name="connsiteX3" fmla="*/ 468056 w 576069"/>
                <a:gd name="connsiteY3" fmla="*/ 960116 h 960115"/>
                <a:gd name="connsiteX4" fmla="*/ 108013 w 576069"/>
                <a:gd name="connsiteY4" fmla="*/ 960116 h 960115"/>
                <a:gd name="connsiteX5" fmla="*/ 0 w 576069"/>
                <a:gd name="connsiteY5" fmla="*/ 852103 h 960115"/>
                <a:gd name="connsiteX6" fmla="*/ 0 w 576069"/>
                <a:gd name="connsiteY6" fmla="*/ 108013 h 960115"/>
                <a:gd name="connsiteX7" fmla="*/ 108013 w 576069"/>
                <a:gd name="connsiteY7" fmla="*/ 0 h 960115"/>
                <a:gd name="connsiteX8" fmla="*/ 468056 w 576069"/>
                <a:gd name="connsiteY8" fmla="*/ 0 h 960115"/>
                <a:gd name="connsiteX9" fmla="*/ 348042 w 576069"/>
                <a:gd name="connsiteY9" fmla="*/ 768093 h 960115"/>
                <a:gd name="connsiteX10" fmla="*/ 228028 w 576069"/>
                <a:gd name="connsiteY10" fmla="*/ 768093 h 960115"/>
                <a:gd name="connsiteX11" fmla="*/ 192023 w 576069"/>
                <a:gd name="connsiteY11" fmla="*/ 804097 h 960115"/>
                <a:gd name="connsiteX12" fmla="*/ 228028 w 576069"/>
                <a:gd name="connsiteY12" fmla="*/ 840101 h 960115"/>
                <a:gd name="connsiteX13" fmla="*/ 348042 w 576069"/>
                <a:gd name="connsiteY13" fmla="*/ 840101 h 960115"/>
                <a:gd name="connsiteX14" fmla="*/ 384046 w 576069"/>
                <a:gd name="connsiteY14" fmla="*/ 804097 h 960115"/>
                <a:gd name="connsiteX15" fmla="*/ 348042 w 576069"/>
                <a:gd name="connsiteY15" fmla="*/ 768093 h 960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6069" h="960115">
                  <a:moveTo>
                    <a:pt x="468056" y="0"/>
                  </a:moveTo>
                  <a:cubicBezTo>
                    <a:pt x="527708" y="0"/>
                    <a:pt x="576070" y="48359"/>
                    <a:pt x="576070" y="108013"/>
                  </a:cubicBezTo>
                  <a:lnTo>
                    <a:pt x="576070" y="852103"/>
                  </a:lnTo>
                  <a:cubicBezTo>
                    <a:pt x="576070" y="911755"/>
                    <a:pt x="527708" y="960116"/>
                    <a:pt x="468056" y="960116"/>
                  </a:cubicBezTo>
                  <a:lnTo>
                    <a:pt x="108013" y="960116"/>
                  </a:lnTo>
                  <a:cubicBezTo>
                    <a:pt x="48359" y="960116"/>
                    <a:pt x="0" y="911755"/>
                    <a:pt x="0" y="852103"/>
                  </a:cubicBezTo>
                  <a:lnTo>
                    <a:pt x="0" y="108013"/>
                  </a:lnTo>
                  <a:cubicBezTo>
                    <a:pt x="0" y="48359"/>
                    <a:pt x="48359" y="0"/>
                    <a:pt x="108013" y="0"/>
                  </a:cubicBezTo>
                  <a:lnTo>
                    <a:pt x="468056" y="0"/>
                  </a:lnTo>
                  <a:close/>
                  <a:moveTo>
                    <a:pt x="348042" y="768093"/>
                  </a:moveTo>
                  <a:lnTo>
                    <a:pt x="228028" y="768093"/>
                  </a:lnTo>
                  <a:cubicBezTo>
                    <a:pt x="208144" y="768093"/>
                    <a:pt x="192023" y="784213"/>
                    <a:pt x="192023" y="804097"/>
                  </a:cubicBezTo>
                  <a:cubicBezTo>
                    <a:pt x="192023" y="823981"/>
                    <a:pt x="208144" y="840101"/>
                    <a:pt x="228028" y="840101"/>
                  </a:cubicBezTo>
                  <a:lnTo>
                    <a:pt x="348042" y="840101"/>
                  </a:lnTo>
                  <a:cubicBezTo>
                    <a:pt x="367926" y="840101"/>
                    <a:pt x="384046" y="823981"/>
                    <a:pt x="384046" y="804097"/>
                  </a:cubicBezTo>
                  <a:cubicBezTo>
                    <a:pt x="384046" y="784213"/>
                    <a:pt x="367926" y="768093"/>
                    <a:pt x="348042" y="768093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8DC8E8"/>
                </a:gs>
                <a:gs pos="10000">
                  <a:srgbClr val="D59ED7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000000">
                  <a:alpha val="50000"/>
                </a:srgb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endParaRP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AE20E8A3-06BB-8E01-AF10-9904CCC06926}"/>
                </a:ext>
              </a:extLst>
            </p:cNvPr>
            <p:cNvGrpSpPr/>
            <p:nvPr/>
          </p:nvGrpSpPr>
          <p:grpSpPr>
            <a:xfrm>
              <a:off x="1372730" y="4283399"/>
              <a:ext cx="667262" cy="633949"/>
              <a:chOff x="1442514" y="5079089"/>
              <a:chExt cx="667262" cy="633949"/>
            </a:xfrm>
          </p:grpSpPr>
          <p:sp>
            <p:nvSpPr>
              <p:cNvPr id="8" name="Graphic 160">
                <a:extLst>
                  <a:ext uri="{FF2B5EF4-FFF2-40B4-BE49-F238E27FC236}">
                    <a16:creationId xmlns:a16="http://schemas.microsoft.com/office/drawing/2014/main" id="{8952DEDA-15FE-1CB0-0E4B-5D69BAF6A6AE}"/>
                  </a:ext>
                </a:extLst>
              </p:cNvPr>
              <p:cNvSpPr/>
              <p:nvPr/>
            </p:nvSpPr>
            <p:spPr>
              <a:xfrm>
                <a:off x="1442514" y="5079089"/>
                <a:ext cx="667262" cy="633949"/>
              </a:xfrm>
              <a:custGeom>
                <a:avLst/>
                <a:gdLst>
                  <a:gd name="connsiteX0" fmla="*/ 90488 w 380977"/>
                  <a:gd name="connsiteY0" fmla="*/ 361958 h 361957"/>
                  <a:gd name="connsiteX1" fmla="*/ 76200 w 380977"/>
                  <a:gd name="connsiteY1" fmla="*/ 347670 h 361957"/>
                  <a:gd name="connsiteX2" fmla="*/ 88549 w 380977"/>
                  <a:gd name="connsiteY2" fmla="*/ 333514 h 361957"/>
                  <a:gd name="connsiteX3" fmla="*/ 90488 w 380977"/>
                  <a:gd name="connsiteY3" fmla="*/ 333383 h 361957"/>
                  <a:gd name="connsiteX4" fmla="*/ 123806 w 380977"/>
                  <a:gd name="connsiteY4" fmla="*/ 333375 h 361957"/>
                  <a:gd name="connsiteX5" fmla="*/ 123806 w 380977"/>
                  <a:gd name="connsiteY5" fmla="*/ 285788 h 361957"/>
                  <a:gd name="connsiteX6" fmla="*/ 42863 w 380977"/>
                  <a:gd name="connsiteY6" fmla="*/ 285794 h 361957"/>
                  <a:gd name="connsiteX7" fmla="*/ 99 w 380977"/>
                  <a:gd name="connsiteY7" fmla="*/ 245865 h 361957"/>
                  <a:gd name="connsiteX8" fmla="*/ 0 w 380977"/>
                  <a:gd name="connsiteY8" fmla="*/ 242931 h 361957"/>
                  <a:gd name="connsiteX9" fmla="*/ 0 w 380977"/>
                  <a:gd name="connsiteY9" fmla="*/ 42863 h 361957"/>
                  <a:gd name="connsiteX10" fmla="*/ 39928 w 380977"/>
                  <a:gd name="connsiteY10" fmla="*/ 99 h 361957"/>
                  <a:gd name="connsiteX11" fmla="*/ 42863 w 380977"/>
                  <a:gd name="connsiteY11" fmla="*/ 0 h 361957"/>
                  <a:gd name="connsiteX12" fmla="*/ 338115 w 380977"/>
                  <a:gd name="connsiteY12" fmla="*/ 0 h 361957"/>
                  <a:gd name="connsiteX13" fmla="*/ 380878 w 380977"/>
                  <a:gd name="connsiteY13" fmla="*/ 39928 h 361957"/>
                  <a:gd name="connsiteX14" fmla="*/ 380977 w 380977"/>
                  <a:gd name="connsiteY14" fmla="*/ 42863 h 361957"/>
                  <a:gd name="connsiteX15" fmla="*/ 380977 w 380977"/>
                  <a:gd name="connsiteY15" fmla="*/ 242931 h 361957"/>
                  <a:gd name="connsiteX16" fmla="*/ 341050 w 380977"/>
                  <a:gd name="connsiteY16" fmla="*/ 285695 h 361957"/>
                  <a:gd name="connsiteX17" fmla="*/ 338115 w 380977"/>
                  <a:gd name="connsiteY17" fmla="*/ 285794 h 361957"/>
                  <a:gd name="connsiteX18" fmla="*/ 257156 w 380977"/>
                  <a:gd name="connsiteY18" fmla="*/ 285788 h 361957"/>
                  <a:gd name="connsiteX19" fmla="*/ 257156 w 380977"/>
                  <a:gd name="connsiteY19" fmla="*/ 333375 h 361957"/>
                  <a:gd name="connsiteX20" fmla="*/ 290513 w 380977"/>
                  <a:gd name="connsiteY20" fmla="*/ 333383 h 361957"/>
                  <a:gd name="connsiteX21" fmla="*/ 304800 w 380977"/>
                  <a:gd name="connsiteY21" fmla="*/ 347670 h 361957"/>
                  <a:gd name="connsiteX22" fmla="*/ 292452 w 380977"/>
                  <a:gd name="connsiteY22" fmla="*/ 361828 h 361957"/>
                  <a:gd name="connsiteX23" fmla="*/ 290513 w 380977"/>
                  <a:gd name="connsiteY23" fmla="*/ 361958 h 361957"/>
                  <a:gd name="connsiteX24" fmla="*/ 90488 w 380977"/>
                  <a:gd name="connsiteY24" fmla="*/ 361958 h 361957"/>
                  <a:gd name="connsiteX25" fmla="*/ 228562 w 380977"/>
                  <a:gd name="connsiteY25" fmla="*/ 285788 h 361957"/>
                  <a:gd name="connsiteX26" fmla="*/ 152362 w 380977"/>
                  <a:gd name="connsiteY26" fmla="*/ 285788 h 361957"/>
                  <a:gd name="connsiteX27" fmla="*/ 152381 w 380977"/>
                  <a:gd name="connsiteY27" fmla="*/ 333383 h 361957"/>
                  <a:gd name="connsiteX28" fmla="*/ 228581 w 380977"/>
                  <a:gd name="connsiteY28" fmla="*/ 333383 h 361957"/>
                  <a:gd name="connsiteX29" fmla="*/ 228562 w 380977"/>
                  <a:gd name="connsiteY29" fmla="*/ 285788 h 36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80977" h="361957">
                    <a:moveTo>
                      <a:pt x="90488" y="361958"/>
                    </a:moveTo>
                    <a:cubicBezTo>
                      <a:pt x="82597" y="361958"/>
                      <a:pt x="76200" y="355563"/>
                      <a:pt x="76200" y="347670"/>
                    </a:cubicBezTo>
                    <a:cubicBezTo>
                      <a:pt x="76200" y="340437"/>
                      <a:pt x="81575" y="334461"/>
                      <a:pt x="88549" y="333514"/>
                    </a:cubicBezTo>
                    <a:lnTo>
                      <a:pt x="90488" y="333383"/>
                    </a:lnTo>
                    <a:lnTo>
                      <a:pt x="123806" y="333375"/>
                    </a:lnTo>
                    <a:lnTo>
                      <a:pt x="123806" y="285788"/>
                    </a:lnTo>
                    <a:lnTo>
                      <a:pt x="42863" y="285794"/>
                    </a:lnTo>
                    <a:cubicBezTo>
                      <a:pt x="20177" y="285794"/>
                      <a:pt x="1607" y="268169"/>
                      <a:pt x="99" y="245865"/>
                    </a:cubicBezTo>
                    <a:lnTo>
                      <a:pt x="0" y="242931"/>
                    </a:lnTo>
                    <a:lnTo>
                      <a:pt x="0" y="42863"/>
                    </a:lnTo>
                    <a:cubicBezTo>
                      <a:pt x="0" y="20177"/>
                      <a:pt x="17624" y="1607"/>
                      <a:pt x="39928" y="99"/>
                    </a:cubicBezTo>
                    <a:lnTo>
                      <a:pt x="42863" y="0"/>
                    </a:lnTo>
                    <a:lnTo>
                      <a:pt x="338115" y="0"/>
                    </a:lnTo>
                    <a:cubicBezTo>
                      <a:pt x="360801" y="0"/>
                      <a:pt x="379371" y="17624"/>
                      <a:pt x="380878" y="39928"/>
                    </a:cubicBezTo>
                    <a:lnTo>
                      <a:pt x="380977" y="42863"/>
                    </a:lnTo>
                    <a:lnTo>
                      <a:pt x="380977" y="242931"/>
                    </a:lnTo>
                    <a:cubicBezTo>
                      <a:pt x="380977" y="265616"/>
                      <a:pt x="363354" y="284186"/>
                      <a:pt x="341050" y="285695"/>
                    </a:cubicBezTo>
                    <a:lnTo>
                      <a:pt x="338115" y="285794"/>
                    </a:lnTo>
                    <a:lnTo>
                      <a:pt x="257156" y="285788"/>
                    </a:lnTo>
                    <a:lnTo>
                      <a:pt x="257156" y="333375"/>
                    </a:lnTo>
                    <a:lnTo>
                      <a:pt x="290513" y="333383"/>
                    </a:lnTo>
                    <a:cubicBezTo>
                      <a:pt x="298403" y="333383"/>
                      <a:pt x="304800" y="339780"/>
                      <a:pt x="304800" y="347670"/>
                    </a:cubicBezTo>
                    <a:cubicBezTo>
                      <a:pt x="304800" y="354903"/>
                      <a:pt x="299424" y="360881"/>
                      <a:pt x="292452" y="361828"/>
                    </a:cubicBezTo>
                    <a:lnTo>
                      <a:pt x="290513" y="361958"/>
                    </a:lnTo>
                    <a:lnTo>
                      <a:pt x="90488" y="361958"/>
                    </a:lnTo>
                    <a:close/>
                    <a:moveTo>
                      <a:pt x="228562" y="285788"/>
                    </a:moveTo>
                    <a:lnTo>
                      <a:pt x="152362" y="285788"/>
                    </a:lnTo>
                    <a:lnTo>
                      <a:pt x="152381" y="333383"/>
                    </a:lnTo>
                    <a:lnTo>
                      <a:pt x="228581" y="333383"/>
                    </a:lnTo>
                    <a:lnTo>
                      <a:pt x="228562" y="285788"/>
                    </a:lnTo>
                    <a:close/>
                  </a:path>
                </a:pathLst>
              </a:custGeom>
              <a:gradFill flip="none" rotWithShape="1">
                <a:gsLst>
                  <a:gs pos="35000">
                    <a:srgbClr val="8DC8E8"/>
                  </a:gs>
                  <a:gs pos="10000">
                    <a:srgbClr val="D59ED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>
                  <a:ln w="3175">
                    <a:noFill/>
                  </a:ln>
                  <a:gradFill>
                    <a:gsLst>
                      <a:gs pos="77528">
                        <a:srgbClr val="000000"/>
                      </a:gs>
                      <a:gs pos="53933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endParaRPr>
              </a:p>
            </p:txBody>
          </p: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F9E8499F-C65C-F7ED-7F0A-6C394E115A6C}"/>
                  </a:ext>
                </a:extLst>
              </p:cNvPr>
              <p:cNvGrpSpPr/>
              <p:nvPr/>
            </p:nvGrpSpPr>
            <p:grpSpPr>
              <a:xfrm>
                <a:off x="1660775" y="5216289"/>
                <a:ext cx="230741" cy="230075"/>
                <a:chOff x="1761839" y="4542405"/>
                <a:chExt cx="230741" cy="230075"/>
              </a:xfrm>
              <a:solidFill>
                <a:schemeClr val="bg1"/>
              </a:solidFill>
            </p:grpSpPr>
            <p:sp>
              <p:nvSpPr>
                <p:cNvPr id="40" name="Freeform 43">
                  <a:extLst>
                    <a:ext uri="{FF2B5EF4-FFF2-40B4-BE49-F238E27FC236}">
                      <a16:creationId xmlns:a16="http://schemas.microsoft.com/office/drawing/2014/main" id="{AAE0B2F0-0020-BF33-06EF-CD7A1DAD4D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4511" y="4542405"/>
                  <a:ext cx="128069" cy="109978"/>
                </a:xfrm>
                <a:custGeom>
                  <a:avLst/>
                  <a:gdLst>
                    <a:gd name="T0" fmla="*/ 0 w 474"/>
                    <a:gd name="T1" fmla="*/ 413 h 413"/>
                    <a:gd name="T2" fmla="*/ 474 w 474"/>
                    <a:gd name="T3" fmla="*/ 413 h 413"/>
                    <a:gd name="T4" fmla="*/ 474 w 474"/>
                    <a:gd name="T5" fmla="*/ 0 h 413"/>
                    <a:gd name="T6" fmla="*/ 0 w 474"/>
                    <a:gd name="T7" fmla="*/ 69 h 413"/>
                    <a:gd name="T8" fmla="*/ 0 w 474"/>
                    <a:gd name="T9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4" h="413">
                      <a:moveTo>
                        <a:pt x="0" y="413"/>
                      </a:moveTo>
                      <a:lnTo>
                        <a:pt x="474" y="413"/>
                      </a:lnTo>
                      <a:lnTo>
                        <a:pt x="474" y="0"/>
                      </a:lnTo>
                      <a:lnTo>
                        <a:pt x="0" y="69"/>
                      </a:lnTo>
                      <a:lnTo>
                        <a:pt x="0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049">
                    <a:defRPr/>
                  </a:pPr>
                  <a:endParaRPr lang="en-US" ker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5" name="Freeform 44">
                  <a:extLst>
                    <a:ext uri="{FF2B5EF4-FFF2-40B4-BE49-F238E27FC236}">
                      <a16:creationId xmlns:a16="http://schemas.microsoft.com/office/drawing/2014/main" id="{8EF3C2F7-8379-1D72-D9B0-D9DD5657FC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1839" y="4562377"/>
                  <a:ext cx="93215" cy="90006"/>
                </a:xfrm>
                <a:custGeom>
                  <a:avLst/>
                  <a:gdLst>
                    <a:gd name="T0" fmla="*/ 345 w 345"/>
                    <a:gd name="T1" fmla="*/ 338 h 338"/>
                    <a:gd name="T2" fmla="*/ 345 w 345"/>
                    <a:gd name="T3" fmla="*/ 0 h 338"/>
                    <a:gd name="T4" fmla="*/ 0 w 345"/>
                    <a:gd name="T5" fmla="*/ 50 h 338"/>
                    <a:gd name="T6" fmla="*/ 0 w 345"/>
                    <a:gd name="T7" fmla="*/ 338 h 338"/>
                    <a:gd name="T8" fmla="*/ 345 w 345"/>
                    <a:gd name="T9" fmla="*/ 338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5" h="338">
                      <a:moveTo>
                        <a:pt x="345" y="338"/>
                      </a:moveTo>
                      <a:lnTo>
                        <a:pt x="345" y="0"/>
                      </a:lnTo>
                      <a:lnTo>
                        <a:pt x="0" y="50"/>
                      </a:lnTo>
                      <a:lnTo>
                        <a:pt x="0" y="338"/>
                      </a:lnTo>
                      <a:lnTo>
                        <a:pt x="345" y="3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049">
                    <a:defRPr/>
                  </a:pPr>
                  <a:endParaRPr lang="en-US" ker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6" name="Freeform 45">
                  <a:extLst>
                    <a:ext uri="{FF2B5EF4-FFF2-40B4-BE49-F238E27FC236}">
                      <a16:creationId xmlns:a16="http://schemas.microsoft.com/office/drawing/2014/main" id="{D06E16B2-B726-B2B7-D1FD-27696D3711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1839" y="4660904"/>
                  <a:ext cx="93215" cy="91870"/>
                </a:xfrm>
                <a:custGeom>
                  <a:avLst/>
                  <a:gdLst>
                    <a:gd name="T0" fmla="*/ 345 w 345"/>
                    <a:gd name="T1" fmla="*/ 0 h 345"/>
                    <a:gd name="T2" fmla="*/ 0 w 345"/>
                    <a:gd name="T3" fmla="*/ 0 h 345"/>
                    <a:gd name="T4" fmla="*/ 0 w 345"/>
                    <a:gd name="T5" fmla="*/ 294 h 345"/>
                    <a:gd name="T6" fmla="*/ 345 w 345"/>
                    <a:gd name="T7" fmla="*/ 345 h 345"/>
                    <a:gd name="T8" fmla="*/ 345 w 345"/>
                    <a:gd name="T9" fmla="*/ 0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5" h="345">
                      <a:moveTo>
                        <a:pt x="345" y="0"/>
                      </a:moveTo>
                      <a:lnTo>
                        <a:pt x="0" y="0"/>
                      </a:lnTo>
                      <a:lnTo>
                        <a:pt x="0" y="294"/>
                      </a:lnTo>
                      <a:lnTo>
                        <a:pt x="345" y="345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049">
                    <a:defRPr/>
                  </a:pPr>
                  <a:endParaRPr lang="en-US" ker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7" name="Freeform 46">
                  <a:extLst>
                    <a:ext uri="{FF2B5EF4-FFF2-40B4-BE49-F238E27FC236}">
                      <a16:creationId xmlns:a16="http://schemas.microsoft.com/office/drawing/2014/main" id="{51F268BF-1A72-847C-DE72-B102F3C44A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64511" y="4660904"/>
                  <a:ext cx="128069" cy="111576"/>
                </a:xfrm>
                <a:custGeom>
                  <a:avLst/>
                  <a:gdLst>
                    <a:gd name="T0" fmla="*/ 0 w 474"/>
                    <a:gd name="T1" fmla="*/ 0 h 419"/>
                    <a:gd name="T2" fmla="*/ 0 w 474"/>
                    <a:gd name="T3" fmla="*/ 349 h 419"/>
                    <a:gd name="T4" fmla="*/ 474 w 474"/>
                    <a:gd name="T5" fmla="*/ 419 h 419"/>
                    <a:gd name="T6" fmla="*/ 474 w 474"/>
                    <a:gd name="T7" fmla="*/ 0 h 419"/>
                    <a:gd name="T8" fmla="*/ 0 w 474"/>
                    <a:gd name="T9" fmla="*/ 0 h 4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4" h="419">
                      <a:moveTo>
                        <a:pt x="0" y="0"/>
                      </a:moveTo>
                      <a:lnTo>
                        <a:pt x="0" y="349"/>
                      </a:lnTo>
                      <a:lnTo>
                        <a:pt x="474" y="419"/>
                      </a:lnTo>
                      <a:lnTo>
                        <a:pt x="4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14049">
                    <a:defRPr/>
                  </a:pPr>
                  <a:endParaRPr lang="en-US" kern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1734D52-2C4A-44A1-14FA-73011B99174A}"/>
                </a:ext>
              </a:extLst>
            </p:cNvPr>
            <p:cNvGrpSpPr/>
            <p:nvPr/>
          </p:nvGrpSpPr>
          <p:grpSpPr>
            <a:xfrm>
              <a:off x="2774971" y="4283399"/>
              <a:ext cx="667262" cy="633949"/>
              <a:chOff x="2631329" y="5079089"/>
              <a:chExt cx="667262" cy="633949"/>
            </a:xfrm>
          </p:grpSpPr>
          <p:sp>
            <p:nvSpPr>
              <p:cNvPr id="39" name="Graphic 160">
                <a:extLst>
                  <a:ext uri="{FF2B5EF4-FFF2-40B4-BE49-F238E27FC236}">
                    <a16:creationId xmlns:a16="http://schemas.microsoft.com/office/drawing/2014/main" id="{6138C689-6C75-C5D3-A192-1BFBF5CD5F2E}"/>
                  </a:ext>
                </a:extLst>
              </p:cNvPr>
              <p:cNvSpPr/>
              <p:nvPr/>
            </p:nvSpPr>
            <p:spPr>
              <a:xfrm>
                <a:off x="2631329" y="5079089"/>
                <a:ext cx="667262" cy="633949"/>
              </a:xfrm>
              <a:custGeom>
                <a:avLst/>
                <a:gdLst>
                  <a:gd name="connsiteX0" fmla="*/ 90488 w 380977"/>
                  <a:gd name="connsiteY0" fmla="*/ 361958 h 361957"/>
                  <a:gd name="connsiteX1" fmla="*/ 76200 w 380977"/>
                  <a:gd name="connsiteY1" fmla="*/ 347670 h 361957"/>
                  <a:gd name="connsiteX2" fmla="*/ 88549 w 380977"/>
                  <a:gd name="connsiteY2" fmla="*/ 333514 h 361957"/>
                  <a:gd name="connsiteX3" fmla="*/ 90488 w 380977"/>
                  <a:gd name="connsiteY3" fmla="*/ 333383 h 361957"/>
                  <a:gd name="connsiteX4" fmla="*/ 123806 w 380977"/>
                  <a:gd name="connsiteY4" fmla="*/ 333375 h 361957"/>
                  <a:gd name="connsiteX5" fmla="*/ 123806 w 380977"/>
                  <a:gd name="connsiteY5" fmla="*/ 285788 h 361957"/>
                  <a:gd name="connsiteX6" fmla="*/ 42863 w 380977"/>
                  <a:gd name="connsiteY6" fmla="*/ 285794 h 361957"/>
                  <a:gd name="connsiteX7" fmla="*/ 99 w 380977"/>
                  <a:gd name="connsiteY7" fmla="*/ 245865 h 361957"/>
                  <a:gd name="connsiteX8" fmla="*/ 0 w 380977"/>
                  <a:gd name="connsiteY8" fmla="*/ 242931 h 361957"/>
                  <a:gd name="connsiteX9" fmla="*/ 0 w 380977"/>
                  <a:gd name="connsiteY9" fmla="*/ 42863 h 361957"/>
                  <a:gd name="connsiteX10" fmla="*/ 39928 w 380977"/>
                  <a:gd name="connsiteY10" fmla="*/ 99 h 361957"/>
                  <a:gd name="connsiteX11" fmla="*/ 42863 w 380977"/>
                  <a:gd name="connsiteY11" fmla="*/ 0 h 361957"/>
                  <a:gd name="connsiteX12" fmla="*/ 338115 w 380977"/>
                  <a:gd name="connsiteY12" fmla="*/ 0 h 361957"/>
                  <a:gd name="connsiteX13" fmla="*/ 380878 w 380977"/>
                  <a:gd name="connsiteY13" fmla="*/ 39928 h 361957"/>
                  <a:gd name="connsiteX14" fmla="*/ 380977 w 380977"/>
                  <a:gd name="connsiteY14" fmla="*/ 42863 h 361957"/>
                  <a:gd name="connsiteX15" fmla="*/ 380977 w 380977"/>
                  <a:gd name="connsiteY15" fmla="*/ 242931 h 361957"/>
                  <a:gd name="connsiteX16" fmla="*/ 341050 w 380977"/>
                  <a:gd name="connsiteY16" fmla="*/ 285695 h 361957"/>
                  <a:gd name="connsiteX17" fmla="*/ 338115 w 380977"/>
                  <a:gd name="connsiteY17" fmla="*/ 285794 h 361957"/>
                  <a:gd name="connsiteX18" fmla="*/ 257156 w 380977"/>
                  <a:gd name="connsiteY18" fmla="*/ 285788 h 361957"/>
                  <a:gd name="connsiteX19" fmla="*/ 257156 w 380977"/>
                  <a:gd name="connsiteY19" fmla="*/ 333375 h 361957"/>
                  <a:gd name="connsiteX20" fmla="*/ 290513 w 380977"/>
                  <a:gd name="connsiteY20" fmla="*/ 333383 h 361957"/>
                  <a:gd name="connsiteX21" fmla="*/ 304800 w 380977"/>
                  <a:gd name="connsiteY21" fmla="*/ 347670 h 361957"/>
                  <a:gd name="connsiteX22" fmla="*/ 292452 w 380977"/>
                  <a:gd name="connsiteY22" fmla="*/ 361828 h 361957"/>
                  <a:gd name="connsiteX23" fmla="*/ 290513 w 380977"/>
                  <a:gd name="connsiteY23" fmla="*/ 361958 h 361957"/>
                  <a:gd name="connsiteX24" fmla="*/ 90488 w 380977"/>
                  <a:gd name="connsiteY24" fmla="*/ 361958 h 361957"/>
                  <a:gd name="connsiteX25" fmla="*/ 228562 w 380977"/>
                  <a:gd name="connsiteY25" fmla="*/ 285788 h 361957"/>
                  <a:gd name="connsiteX26" fmla="*/ 152362 w 380977"/>
                  <a:gd name="connsiteY26" fmla="*/ 285788 h 361957"/>
                  <a:gd name="connsiteX27" fmla="*/ 152381 w 380977"/>
                  <a:gd name="connsiteY27" fmla="*/ 333383 h 361957"/>
                  <a:gd name="connsiteX28" fmla="*/ 228581 w 380977"/>
                  <a:gd name="connsiteY28" fmla="*/ 333383 h 361957"/>
                  <a:gd name="connsiteX29" fmla="*/ 228562 w 380977"/>
                  <a:gd name="connsiteY29" fmla="*/ 285788 h 361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80977" h="361957">
                    <a:moveTo>
                      <a:pt x="90488" y="361958"/>
                    </a:moveTo>
                    <a:cubicBezTo>
                      <a:pt x="82597" y="361958"/>
                      <a:pt x="76200" y="355563"/>
                      <a:pt x="76200" y="347670"/>
                    </a:cubicBezTo>
                    <a:cubicBezTo>
                      <a:pt x="76200" y="340437"/>
                      <a:pt x="81575" y="334461"/>
                      <a:pt x="88549" y="333514"/>
                    </a:cubicBezTo>
                    <a:lnTo>
                      <a:pt x="90488" y="333383"/>
                    </a:lnTo>
                    <a:lnTo>
                      <a:pt x="123806" y="333375"/>
                    </a:lnTo>
                    <a:lnTo>
                      <a:pt x="123806" y="285788"/>
                    </a:lnTo>
                    <a:lnTo>
                      <a:pt x="42863" y="285794"/>
                    </a:lnTo>
                    <a:cubicBezTo>
                      <a:pt x="20177" y="285794"/>
                      <a:pt x="1607" y="268169"/>
                      <a:pt x="99" y="245865"/>
                    </a:cubicBezTo>
                    <a:lnTo>
                      <a:pt x="0" y="242931"/>
                    </a:lnTo>
                    <a:lnTo>
                      <a:pt x="0" y="42863"/>
                    </a:lnTo>
                    <a:cubicBezTo>
                      <a:pt x="0" y="20177"/>
                      <a:pt x="17624" y="1607"/>
                      <a:pt x="39928" y="99"/>
                    </a:cubicBezTo>
                    <a:lnTo>
                      <a:pt x="42863" y="0"/>
                    </a:lnTo>
                    <a:lnTo>
                      <a:pt x="338115" y="0"/>
                    </a:lnTo>
                    <a:cubicBezTo>
                      <a:pt x="360801" y="0"/>
                      <a:pt x="379371" y="17624"/>
                      <a:pt x="380878" y="39928"/>
                    </a:cubicBezTo>
                    <a:lnTo>
                      <a:pt x="380977" y="42863"/>
                    </a:lnTo>
                    <a:lnTo>
                      <a:pt x="380977" y="242931"/>
                    </a:lnTo>
                    <a:cubicBezTo>
                      <a:pt x="380977" y="265616"/>
                      <a:pt x="363354" y="284186"/>
                      <a:pt x="341050" y="285695"/>
                    </a:cubicBezTo>
                    <a:lnTo>
                      <a:pt x="338115" y="285794"/>
                    </a:lnTo>
                    <a:lnTo>
                      <a:pt x="257156" y="285788"/>
                    </a:lnTo>
                    <a:lnTo>
                      <a:pt x="257156" y="333375"/>
                    </a:lnTo>
                    <a:lnTo>
                      <a:pt x="290513" y="333383"/>
                    </a:lnTo>
                    <a:cubicBezTo>
                      <a:pt x="298403" y="333383"/>
                      <a:pt x="304800" y="339780"/>
                      <a:pt x="304800" y="347670"/>
                    </a:cubicBezTo>
                    <a:cubicBezTo>
                      <a:pt x="304800" y="354903"/>
                      <a:pt x="299424" y="360881"/>
                      <a:pt x="292452" y="361828"/>
                    </a:cubicBezTo>
                    <a:lnTo>
                      <a:pt x="290513" y="361958"/>
                    </a:lnTo>
                    <a:lnTo>
                      <a:pt x="90488" y="361958"/>
                    </a:lnTo>
                    <a:close/>
                    <a:moveTo>
                      <a:pt x="228562" y="285788"/>
                    </a:moveTo>
                    <a:lnTo>
                      <a:pt x="152362" y="285788"/>
                    </a:lnTo>
                    <a:lnTo>
                      <a:pt x="152381" y="333383"/>
                    </a:lnTo>
                    <a:lnTo>
                      <a:pt x="228581" y="333383"/>
                    </a:lnTo>
                    <a:lnTo>
                      <a:pt x="228562" y="285788"/>
                    </a:lnTo>
                    <a:close/>
                  </a:path>
                </a:pathLst>
              </a:custGeom>
              <a:gradFill flip="none" rotWithShape="1">
                <a:gsLst>
                  <a:gs pos="35000">
                    <a:srgbClr val="8DC8E8"/>
                  </a:gs>
                  <a:gs pos="10000">
                    <a:srgbClr val="D59ED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>
                  <a:ln w="3175">
                    <a:noFill/>
                  </a:ln>
                  <a:gradFill>
                    <a:gsLst>
                      <a:gs pos="77528">
                        <a:srgbClr val="000000"/>
                      </a:gs>
                      <a:gs pos="53933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endParaRPr>
              </a:p>
            </p:txBody>
          </p:sp>
          <p:sp>
            <p:nvSpPr>
              <p:cNvPr id="51" name="TextBox 9">
                <a:extLst>
                  <a:ext uri="{FF2B5EF4-FFF2-40B4-BE49-F238E27FC236}">
                    <a16:creationId xmlns:a16="http://schemas.microsoft.com/office/drawing/2014/main" id="{9A5743F1-DA1E-3907-41D6-C93B4CE84D25}"/>
                  </a:ext>
                </a:extLst>
              </p:cNvPr>
              <p:cNvSpPr txBox="1"/>
              <p:nvPr/>
            </p:nvSpPr>
            <p:spPr>
              <a:xfrm>
                <a:off x="2644920" y="5203339"/>
                <a:ext cx="64008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225">
                  <a:defRPr/>
                </a:pPr>
                <a:r>
                  <a:rPr lang="en-US" sz="1200" b="1" kern="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macOS</a:t>
                </a: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EAA32665-C97D-4337-E618-DB98B112DCBF}"/>
                </a:ext>
              </a:extLst>
            </p:cNvPr>
            <p:cNvGrpSpPr/>
            <p:nvPr/>
          </p:nvGrpSpPr>
          <p:grpSpPr>
            <a:xfrm>
              <a:off x="4303885" y="4295232"/>
              <a:ext cx="431528" cy="610283"/>
              <a:chOff x="3480698" y="5079089"/>
              <a:chExt cx="431528" cy="610283"/>
            </a:xfrm>
          </p:grpSpPr>
          <p:sp>
            <p:nvSpPr>
              <p:cNvPr id="10" name="Graphic 66">
                <a:extLst>
                  <a:ext uri="{FF2B5EF4-FFF2-40B4-BE49-F238E27FC236}">
                    <a16:creationId xmlns:a16="http://schemas.microsoft.com/office/drawing/2014/main" id="{CED9CF17-C10A-8DED-DD25-B2D98E7581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>
              <a:xfrm>
                <a:off x="3513377" y="5079089"/>
                <a:ext cx="366170" cy="610283"/>
              </a:xfrm>
              <a:custGeom>
                <a:avLst/>
                <a:gdLst>
                  <a:gd name="connsiteX0" fmla="*/ 468056 w 576069"/>
                  <a:gd name="connsiteY0" fmla="*/ 0 h 960115"/>
                  <a:gd name="connsiteX1" fmla="*/ 576070 w 576069"/>
                  <a:gd name="connsiteY1" fmla="*/ 108013 h 960115"/>
                  <a:gd name="connsiteX2" fmla="*/ 576070 w 576069"/>
                  <a:gd name="connsiteY2" fmla="*/ 852103 h 960115"/>
                  <a:gd name="connsiteX3" fmla="*/ 468056 w 576069"/>
                  <a:gd name="connsiteY3" fmla="*/ 960116 h 960115"/>
                  <a:gd name="connsiteX4" fmla="*/ 108013 w 576069"/>
                  <a:gd name="connsiteY4" fmla="*/ 960116 h 960115"/>
                  <a:gd name="connsiteX5" fmla="*/ 0 w 576069"/>
                  <a:gd name="connsiteY5" fmla="*/ 852103 h 960115"/>
                  <a:gd name="connsiteX6" fmla="*/ 0 w 576069"/>
                  <a:gd name="connsiteY6" fmla="*/ 108013 h 960115"/>
                  <a:gd name="connsiteX7" fmla="*/ 108013 w 576069"/>
                  <a:gd name="connsiteY7" fmla="*/ 0 h 960115"/>
                  <a:gd name="connsiteX8" fmla="*/ 468056 w 576069"/>
                  <a:gd name="connsiteY8" fmla="*/ 0 h 960115"/>
                  <a:gd name="connsiteX9" fmla="*/ 348042 w 576069"/>
                  <a:gd name="connsiteY9" fmla="*/ 768093 h 960115"/>
                  <a:gd name="connsiteX10" fmla="*/ 228028 w 576069"/>
                  <a:gd name="connsiteY10" fmla="*/ 768093 h 960115"/>
                  <a:gd name="connsiteX11" fmla="*/ 192023 w 576069"/>
                  <a:gd name="connsiteY11" fmla="*/ 804097 h 960115"/>
                  <a:gd name="connsiteX12" fmla="*/ 228028 w 576069"/>
                  <a:gd name="connsiteY12" fmla="*/ 840101 h 960115"/>
                  <a:gd name="connsiteX13" fmla="*/ 348042 w 576069"/>
                  <a:gd name="connsiteY13" fmla="*/ 840101 h 960115"/>
                  <a:gd name="connsiteX14" fmla="*/ 384046 w 576069"/>
                  <a:gd name="connsiteY14" fmla="*/ 804097 h 960115"/>
                  <a:gd name="connsiteX15" fmla="*/ 348042 w 576069"/>
                  <a:gd name="connsiteY15" fmla="*/ 768093 h 960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76069" h="960115">
                    <a:moveTo>
                      <a:pt x="468056" y="0"/>
                    </a:moveTo>
                    <a:cubicBezTo>
                      <a:pt x="527708" y="0"/>
                      <a:pt x="576070" y="48359"/>
                      <a:pt x="576070" y="108013"/>
                    </a:cubicBezTo>
                    <a:lnTo>
                      <a:pt x="576070" y="852103"/>
                    </a:lnTo>
                    <a:cubicBezTo>
                      <a:pt x="576070" y="911755"/>
                      <a:pt x="527708" y="960116"/>
                      <a:pt x="468056" y="960116"/>
                    </a:cubicBezTo>
                    <a:lnTo>
                      <a:pt x="108013" y="960116"/>
                    </a:lnTo>
                    <a:cubicBezTo>
                      <a:pt x="48359" y="960116"/>
                      <a:pt x="0" y="911755"/>
                      <a:pt x="0" y="852103"/>
                    </a:cubicBezTo>
                    <a:lnTo>
                      <a:pt x="0" y="108013"/>
                    </a:lnTo>
                    <a:cubicBezTo>
                      <a:pt x="0" y="48359"/>
                      <a:pt x="48359" y="0"/>
                      <a:pt x="108013" y="0"/>
                    </a:cubicBezTo>
                    <a:lnTo>
                      <a:pt x="468056" y="0"/>
                    </a:lnTo>
                    <a:close/>
                    <a:moveTo>
                      <a:pt x="348042" y="768093"/>
                    </a:moveTo>
                    <a:lnTo>
                      <a:pt x="228028" y="768093"/>
                    </a:lnTo>
                    <a:cubicBezTo>
                      <a:pt x="208144" y="768093"/>
                      <a:pt x="192023" y="784213"/>
                      <a:pt x="192023" y="804097"/>
                    </a:cubicBezTo>
                    <a:cubicBezTo>
                      <a:pt x="192023" y="823981"/>
                      <a:pt x="208144" y="840101"/>
                      <a:pt x="228028" y="840101"/>
                    </a:cubicBezTo>
                    <a:lnTo>
                      <a:pt x="348042" y="840101"/>
                    </a:lnTo>
                    <a:cubicBezTo>
                      <a:pt x="367926" y="840101"/>
                      <a:pt x="384046" y="823981"/>
                      <a:pt x="384046" y="804097"/>
                    </a:cubicBezTo>
                    <a:cubicBezTo>
                      <a:pt x="384046" y="784213"/>
                      <a:pt x="367926" y="768093"/>
                      <a:pt x="348042" y="768093"/>
                    </a:cubicBezTo>
                    <a:close/>
                  </a:path>
                </a:pathLst>
              </a:custGeom>
              <a:gradFill flip="none" rotWithShape="1">
                <a:gsLst>
                  <a:gs pos="35000">
                    <a:srgbClr val="8DC8E8"/>
                  </a:gs>
                  <a:gs pos="10000">
                    <a:srgbClr val="D59ED7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000000">
                    <a:alpha val="50000"/>
                  </a:srgb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>
                  <a:ln w="3175">
                    <a:noFill/>
                  </a:ln>
                  <a:gradFill>
                    <a:gsLst>
                      <a:gs pos="77528">
                        <a:srgbClr val="000000"/>
                      </a:gs>
                      <a:gs pos="53933">
                        <a:srgbClr val="000000"/>
                      </a:gs>
                    </a:gsLst>
                    <a:path path="circle">
                      <a:fillToRect l="100000" b="100000"/>
                    </a:path>
                  </a:gradFill>
                  <a:latin typeface="+mj-lt"/>
                  <a:cs typeface="Segoe UI" pitchFamily="34" charset="0"/>
                </a:endParaRPr>
              </a:p>
            </p:txBody>
          </p:sp>
          <p:sp>
            <p:nvSpPr>
              <p:cNvPr id="52" name="TextBox 9">
                <a:extLst>
                  <a:ext uri="{FF2B5EF4-FFF2-40B4-BE49-F238E27FC236}">
                    <a16:creationId xmlns:a16="http://schemas.microsoft.com/office/drawing/2014/main" id="{D203DBA6-75AC-4C93-7784-58EFB0AE36ED}"/>
                  </a:ext>
                </a:extLst>
              </p:cNvPr>
              <p:cNvSpPr txBox="1"/>
              <p:nvPr/>
            </p:nvSpPr>
            <p:spPr>
              <a:xfrm>
                <a:off x="3480698" y="5242753"/>
                <a:ext cx="43152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14225">
                  <a:defRPr/>
                </a:pPr>
                <a:r>
                  <a:rPr lang="en-US" sz="1200" b="1" kern="0">
                    <a:solidFill>
                      <a:schemeClr val="bg1"/>
                    </a:solidFill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</a:p>
            </p:txBody>
          </p:sp>
        </p:grp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495DEC0-CCFB-80ED-4C0F-61A0832B9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normAutofit/>
          </a:bodyPr>
          <a:lstStyle/>
          <a:p>
            <a:r>
              <a:rPr lang="en-US"/>
              <a:t>.NET Multi-platform App UI (MAUI)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F97EF36-887B-51EB-3D91-20B20EE1EEDF}"/>
              </a:ext>
            </a:extLst>
          </p:cNvPr>
          <p:cNvSpPr/>
          <p:nvPr/>
        </p:nvSpPr>
        <p:spPr bwMode="auto">
          <a:xfrm>
            <a:off x="9412447" y="505599"/>
            <a:ext cx="2194336" cy="4572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ln w="3175">
                  <a:noFill/>
                </a:ln>
                <a:gradFill>
                  <a:gsLst>
                    <a:gs pos="77528">
                      <a:srgbClr val="000000"/>
                    </a:gs>
                    <a:gs pos="53933">
                      <a:srgbClr val="000000"/>
                    </a:gs>
                  </a:gsLst>
                  <a:path path="circle">
                    <a:fillToRect l="100000" b="100000"/>
                  </a:path>
                </a:gradFill>
                <a:latin typeface="+mj-lt"/>
                <a:cs typeface="Segoe UI" pitchFamily="34" charset="0"/>
              </a:rPr>
              <a:t>Generally available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15D0E50-2475-ABDB-E4FB-B350804664F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8263" y="5791936"/>
            <a:ext cx="5799138" cy="25400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/>
              <a:t>Visit </a:t>
            </a:r>
            <a:r>
              <a:rPr lang="en-US">
                <a:solidFill>
                  <a:srgbClr val="8DC8E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</a:t>
            </a:r>
            <a:r>
              <a:rPr lang="en-US" noProof="0">
                <a:solidFill>
                  <a:srgbClr val="8DC8E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ot.net/</a:t>
            </a:r>
            <a:r>
              <a:rPr lang="en-US" noProof="0" err="1">
                <a:solidFill>
                  <a:srgbClr val="8DC8E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maui</a:t>
            </a:r>
            <a:r>
              <a:rPr lang="en-US" noProof="0">
                <a:solidFill>
                  <a:srgbClr val="8DC8E8"/>
                </a:solidFill>
              </a:rPr>
              <a:t> </a:t>
            </a:r>
            <a:r>
              <a:rPr lang="en-US" noProof="0"/>
              <a:t>for more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85B270-8D59-00CF-60EF-0DBA9F8D7DEE}"/>
              </a:ext>
            </a:extLst>
          </p:cNvPr>
          <p:cNvSpPr txBox="1"/>
          <p:nvPr/>
        </p:nvSpPr>
        <p:spPr>
          <a:xfrm>
            <a:off x="7682736" y="1617566"/>
            <a:ext cx="3401085" cy="406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225">
              <a:defRPr/>
            </a:pPr>
            <a:r>
              <a:rPr lang="en-US" sz="2000" spc="-50">
                <a:ln w="3175">
                  <a:noFill/>
                </a:ln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Unified .NET</a:t>
            </a:r>
            <a:endParaRPr lang="en-US" sz="2000" kern="0"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4398F0A-04B3-B619-1EB4-CBD34C9AE381}"/>
              </a:ext>
            </a:extLst>
          </p:cNvPr>
          <p:cNvSpPr txBox="1"/>
          <p:nvPr/>
        </p:nvSpPr>
        <p:spPr>
          <a:xfrm>
            <a:off x="7682736" y="2260859"/>
            <a:ext cx="3404355" cy="406208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225">
              <a:defRPr/>
            </a:pPr>
            <a:r>
              <a:rPr lang="en-US" sz="2000" spc="-50">
                <a:ln w="3175">
                  <a:noFill/>
                </a:ln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Mobile, desktop, hybrid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801F54-6F7F-F429-FADF-E5AFA78424A0}"/>
              </a:ext>
            </a:extLst>
          </p:cNvPr>
          <p:cNvSpPr txBox="1"/>
          <p:nvPr/>
        </p:nvSpPr>
        <p:spPr>
          <a:xfrm>
            <a:off x="7682736" y="2904152"/>
            <a:ext cx="3924047" cy="101380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225">
              <a:defRPr/>
            </a:pPr>
            <a:r>
              <a:rPr lang="en-US" sz="2000" spc="-50">
                <a:ln w="3175">
                  <a:noFill/>
                </a:ln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Productive development</a:t>
            </a:r>
          </a:p>
          <a:p>
            <a:pPr defTabSz="914225">
              <a:defRPr/>
            </a:pPr>
            <a:endParaRPr lang="en-US" sz="2000" spc="-50">
              <a:ln w="3175">
                <a:noFill/>
              </a:ln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defTabSz="914225">
              <a:defRPr/>
            </a:pPr>
            <a:r>
              <a:rPr lang="en-US" sz="2000" spc="-50">
                <a:ln w="3175">
                  <a:noFill/>
                </a:ln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Native APIs, Native performance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BE4724-62B5-B515-E5C0-D187EEF5E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8263" y="1617566"/>
            <a:ext cx="6447627" cy="2534733"/>
            <a:chOff x="1525705" y="2080851"/>
            <a:chExt cx="5480439" cy="2154506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4895E560-6F25-ABF5-3DE3-80AC3945B887}"/>
                </a:ext>
              </a:extLst>
            </p:cNvPr>
            <p:cNvSpPr/>
            <p:nvPr/>
          </p:nvSpPr>
          <p:spPr>
            <a:xfrm>
              <a:off x="1525705" y="2080851"/>
              <a:ext cx="5480439" cy="1650237"/>
            </a:xfrm>
            <a:prstGeom prst="roundRect">
              <a:avLst>
                <a:gd name="adj" fmla="val 3697"/>
              </a:avLst>
            </a:prstGeom>
            <a:solidFill>
              <a:srgbClr val="454142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00"/>
              <a:endParaRPr lang="en-US" sz="2000" kern="0"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0DF2E08-EFB2-471D-AFAB-63BB6B85BE46}"/>
                </a:ext>
              </a:extLst>
            </p:cNvPr>
            <p:cNvSpPr txBox="1"/>
            <p:nvPr/>
          </p:nvSpPr>
          <p:spPr>
            <a:xfrm>
              <a:off x="1933873" y="2507911"/>
              <a:ext cx="4664102" cy="282537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9524" lvl="1" algn="ctr" defTabSz="914225">
                <a:lnSpc>
                  <a:spcPct val="90000"/>
                </a:lnSpc>
                <a:spcBef>
                  <a:spcPts val="600"/>
                </a:spcBef>
                <a:defRPr/>
              </a:pPr>
              <a:r>
                <a:rPr lang="en-US" sz="2400" b="1" kern="0">
                  <a:solidFill>
                    <a:srgbClr val="D59ED7"/>
                  </a:solidFill>
                  <a:latin typeface="+mj-lt"/>
                  <a:cs typeface="Segoe UI"/>
                </a:rPr>
                <a:t>Single project system, single codebase</a:t>
              </a:r>
              <a:endParaRPr lang="en-US" sz="2400" b="1" kern="0">
                <a:solidFill>
                  <a:srgbClr val="D59ED7"/>
                </a:solidFill>
                <a:latin typeface="+mj-lt"/>
                <a:ea typeface="Open Sans"/>
                <a:cs typeface="Segoe UI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FE6FD83F-7026-3492-AF2D-1A1AFB8E3073}"/>
                </a:ext>
              </a:extLst>
            </p:cNvPr>
            <p:cNvGrpSpPr/>
            <p:nvPr/>
          </p:nvGrpSpPr>
          <p:grpSpPr>
            <a:xfrm>
              <a:off x="1933873" y="2965892"/>
              <a:ext cx="4664101" cy="1269465"/>
              <a:chOff x="1933873" y="2965892"/>
              <a:chExt cx="4664101" cy="1269465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09B61ED9-6BA2-BD05-3C15-20B1F2C874F2}"/>
                  </a:ext>
                </a:extLst>
              </p:cNvPr>
              <p:cNvGrpSpPr/>
              <p:nvPr/>
            </p:nvGrpSpPr>
            <p:grpSpPr>
              <a:xfrm>
                <a:off x="1933873" y="2965892"/>
                <a:ext cx="4664101" cy="1269465"/>
                <a:chOff x="1933873" y="2965892"/>
                <a:chExt cx="4664101" cy="1269465"/>
              </a:xfrm>
            </p:grpSpPr>
            <p:sp>
              <p:nvSpPr>
                <p:cNvPr id="26" name="Rounded Rectangle 94">
                  <a:extLst>
                    <a:ext uri="{FF2B5EF4-FFF2-40B4-BE49-F238E27FC236}">
                      <a16:creationId xmlns:a16="http://schemas.microsoft.com/office/drawing/2014/main" id="{B2142DA0-2818-27D9-BD5A-A7972A581F26}"/>
                    </a:ext>
                  </a:extLst>
                </p:cNvPr>
                <p:cNvSpPr/>
                <p:nvPr/>
              </p:nvSpPr>
              <p:spPr bwMode="auto">
                <a:xfrm>
                  <a:off x="1933873" y="2965892"/>
                  <a:ext cx="1080000" cy="641417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71989" tIns="107985" rIns="71989" bIns="10798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600" kern="0" err="1"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WinUI</a:t>
                  </a:r>
                  <a:endParaRPr lang="en-US" sz="1600" kern="0"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27" name="Rounded Rectangle 95">
                  <a:extLst>
                    <a:ext uri="{FF2B5EF4-FFF2-40B4-BE49-F238E27FC236}">
                      <a16:creationId xmlns:a16="http://schemas.microsoft.com/office/drawing/2014/main" id="{34BFCC12-D422-C55D-9F69-10A570473B8D}"/>
                    </a:ext>
                  </a:extLst>
                </p:cNvPr>
                <p:cNvSpPr/>
                <p:nvPr/>
              </p:nvSpPr>
              <p:spPr bwMode="auto">
                <a:xfrm>
                  <a:off x="3128574" y="2965892"/>
                  <a:ext cx="1080000" cy="640171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71989" tIns="107985" rIns="71989" bIns="10798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600" kern="0"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Mac</a:t>
                  </a:r>
                </a:p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600" kern="0"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Catalyst</a:t>
                  </a:r>
                </a:p>
              </p:txBody>
            </p:sp>
            <p:sp>
              <p:nvSpPr>
                <p:cNvPr id="31" name="Rounded Rectangle 96">
                  <a:extLst>
                    <a:ext uri="{FF2B5EF4-FFF2-40B4-BE49-F238E27FC236}">
                      <a16:creationId xmlns:a16="http://schemas.microsoft.com/office/drawing/2014/main" id="{AAA47F34-E789-C0B5-8B87-860E424AB912}"/>
                    </a:ext>
                  </a:extLst>
                </p:cNvPr>
                <p:cNvSpPr/>
                <p:nvPr/>
              </p:nvSpPr>
              <p:spPr bwMode="auto">
                <a:xfrm>
                  <a:off x="5517974" y="2965892"/>
                  <a:ext cx="1080000" cy="636156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71989" tIns="107985" rIns="71989" bIns="10798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600" kern="0"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Android</a:t>
                  </a:r>
                </a:p>
              </p:txBody>
            </p:sp>
            <p:sp>
              <p:nvSpPr>
                <p:cNvPr id="32" name="Rounded Rectangle 93">
                  <a:extLst>
                    <a:ext uri="{FF2B5EF4-FFF2-40B4-BE49-F238E27FC236}">
                      <a16:creationId xmlns:a16="http://schemas.microsoft.com/office/drawing/2014/main" id="{F84C2188-F105-12A6-74DE-70F0E0DD0E9B}"/>
                    </a:ext>
                  </a:extLst>
                </p:cNvPr>
                <p:cNvSpPr/>
                <p:nvPr/>
              </p:nvSpPr>
              <p:spPr bwMode="auto">
                <a:xfrm>
                  <a:off x="4323274" y="2965892"/>
                  <a:ext cx="1080000" cy="636156"/>
                </a:xfrm>
                <a:prstGeom prst="roundRect">
                  <a:avLst/>
                </a:prstGeom>
                <a:noFill/>
                <a:ln w="12700" cap="flat" cmpd="sng" algn="ctr">
                  <a:noFill/>
                  <a:prstDash val="solid"/>
                  <a:miter lim="800000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="horz" wrap="square" lIns="71989" tIns="107985" rIns="71989" bIns="10798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defTabSz="932293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en-US" sz="1600" kern="0"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iOS</a:t>
                  </a:r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D62F2742-B891-3878-E426-564C3BBACF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73873" y="3595186"/>
                  <a:ext cx="0" cy="640171"/>
                </a:xfrm>
                <a:prstGeom prst="line">
                  <a:avLst/>
                </a:prstGeom>
                <a:noFill/>
                <a:ln w="15875" cap="flat" cmpd="sng" algn="ctr">
                  <a:solidFill>
                    <a:srgbClr val="D59ED7"/>
                  </a:solidFill>
                  <a:prstDash val="solid"/>
                  <a:headEnd type="none" w="lg" len="med"/>
                  <a:tailEnd type="oval" w="med" len="med"/>
                </a:ln>
                <a:effectLst/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3513A43E-0AFE-55BC-18E4-EADAF9EFBE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668573" y="3595186"/>
                  <a:ext cx="0" cy="640171"/>
                </a:xfrm>
                <a:prstGeom prst="line">
                  <a:avLst/>
                </a:prstGeom>
                <a:noFill/>
                <a:ln w="15875" cap="flat" cmpd="sng" algn="ctr">
                  <a:solidFill>
                    <a:srgbClr val="D59ED7"/>
                  </a:solidFill>
                  <a:prstDash val="solid"/>
                  <a:headEnd type="none" w="lg" len="med"/>
                  <a:tailEnd type="oval" w="med" len="med"/>
                </a:ln>
                <a:effectLst/>
              </p:spPr>
            </p:cxn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08CD008-C679-1D02-A702-AF0389DF53D0}"/>
                  </a:ext>
                </a:extLst>
              </p:cNvPr>
              <p:cNvGrpSpPr/>
              <p:nvPr/>
            </p:nvGrpSpPr>
            <p:grpSpPr>
              <a:xfrm>
                <a:off x="4863273" y="3595186"/>
                <a:ext cx="1194700" cy="640171"/>
                <a:chOff x="4863273" y="3595186"/>
                <a:chExt cx="1194700" cy="640171"/>
              </a:xfrm>
            </p:grpSpPr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4378109-72F3-8EEF-8FD7-9E8ADF55D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863273" y="3595186"/>
                  <a:ext cx="0" cy="640171"/>
                </a:xfrm>
                <a:prstGeom prst="line">
                  <a:avLst/>
                </a:prstGeom>
                <a:noFill/>
                <a:ln w="15875" cap="flat" cmpd="sng" algn="ctr">
                  <a:solidFill>
                    <a:srgbClr val="D59ED7"/>
                  </a:solidFill>
                  <a:prstDash val="solid"/>
                  <a:headEnd type="none" w="lg" len="med"/>
                  <a:tailEnd type="oval" w="med" len="med"/>
                </a:ln>
                <a:effectLst/>
              </p:spPr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84378109-72F3-8EEF-8FD7-9E8ADF55D5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57973" y="3595186"/>
                  <a:ext cx="0" cy="640171"/>
                </a:xfrm>
                <a:prstGeom prst="line">
                  <a:avLst/>
                </a:prstGeom>
                <a:noFill/>
                <a:ln w="15875" cap="flat" cmpd="sng" algn="ctr">
                  <a:solidFill>
                    <a:srgbClr val="D59ED7"/>
                  </a:solidFill>
                  <a:prstDash val="solid"/>
                  <a:headEnd type="none" w="lg" len="med"/>
                  <a:tailEnd type="oval" w="med" len="med"/>
                </a:ln>
                <a:effectLst/>
              </p:spPr>
            </p:cxnSp>
          </p:grp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E079CD79-762B-FFBD-6346-9E28D50B0483}"/>
              </a:ext>
            </a:extLst>
          </p:cNvPr>
          <p:cNvSpPr txBox="1"/>
          <p:nvPr/>
        </p:nvSpPr>
        <p:spPr>
          <a:xfrm>
            <a:off x="7682736" y="4155036"/>
            <a:ext cx="3924047" cy="162932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defTabSz="914225">
              <a:defRPr/>
            </a:pPr>
            <a:r>
              <a:rPr lang="en-US" sz="2000" spc="-50">
                <a:ln w="3175">
                  <a:noFill/>
                </a:ln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40+ UI controls</a:t>
            </a:r>
          </a:p>
          <a:p>
            <a:pPr defTabSz="914225">
              <a:defRPr/>
            </a:pPr>
            <a:endParaRPr lang="en-US" sz="2000" spc="-50">
              <a:ln w="3175">
                <a:noFill/>
              </a:ln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defTabSz="914225">
              <a:defRPr/>
            </a:pPr>
            <a:r>
              <a:rPr lang="en-US" sz="2000" spc="-50">
                <a:ln w="3175">
                  <a:noFill/>
                </a:ln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Common platform services</a:t>
            </a:r>
          </a:p>
          <a:p>
            <a:pPr defTabSz="914225">
              <a:defRPr/>
            </a:pPr>
            <a:endParaRPr lang="en-US" sz="2000" spc="-50">
              <a:ln w="3175">
                <a:noFill/>
              </a:ln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defTabSz="914225">
              <a:defRPr/>
            </a:pPr>
            <a:r>
              <a:rPr lang="en-US" sz="2000" spc="-50">
                <a:ln w="3175">
                  <a:noFill/>
                </a:ln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Accessible by default</a:t>
            </a:r>
          </a:p>
        </p:txBody>
      </p:sp>
    </p:spTree>
    <p:extLst>
      <p:ext uri="{BB962C8B-B14F-4D97-AF65-F5344CB8AC3E}">
        <p14:creationId xmlns:p14="http://schemas.microsoft.com/office/powerpoint/2010/main" val="10356503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7.40741E-7 L 0.04219 7.40741E-7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7.40741E-7 L 0.04219 7.40741E-7 " pathEditMode="relative" rAng="0" ptsTypes="AA">
                                      <p:cBhvr>
                                        <p:cTn id="20" dur="5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7.40741E-7 L 0.04219 7.40741E-7 " pathEditMode="relative" rAng="0" ptsTypes="AA">
                                      <p:cBhvr>
                                        <p:cTn id="25" dur="5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45833E-6 7.40741E-7 L 0.04219 7.40741E-7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8" grpId="1"/>
      <p:bldP spid="29" grpId="0"/>
      <p:bldP spid="29" grpId="1"/>
      <p:bldP spid="30" grpId="0"/>
      <p:bldP spid="30" grpId="1"/>
      <p:bldP spid="36" grpId="0"/>
      <p:bldP spid="36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90C4F6-6AEB-2141-4D4D-6960FDA51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9282" y="1511941"/>
            <a:ext cx="796465" cy="79546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86AF0A7-B2E5-9325-91DD-57A2340BD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468" y="4527969"/>
            <a:ext cx="658091" cy="65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08152E-6303-9A92-2397-7612207E6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63" t="-25279"/>
          <a:stretch/>
        </p:blipFill>
        <p:spPr>
          <a:xfrm>
            <a:off x="6711678" y="2529338"/>
            <a:ext cx="569817" cy="63428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8DA3A2-62F2-D302-CCB0-6E1EE1BDD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58" y="2673283"/>
            <a:ext cx="575844" cy="473929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E47B92A-4100-D598-B68D-2ECCD5C312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1674" y="3600472"/>
            <a:ext cx="575844" cy="6065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417657-EB24-6511-E1DE-FABEFEB8E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962" y="3600472"/>
            <a:ext cx="591248" cy="5912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4F6F364-34D6-64BA-D556-BC53DBDA7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630"/>
          <a:stretch/>
        </p:blipFill>
        <p:spPr>
          <a:xfrm>
            <a:off x="628063" y="4621198"/>
            <a:ext cx="723067" cy="471631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5B350768-AEA6-7A6A-ED1E-0DDB7A6F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153" y="1593716"/>
            <a:ext cx="653977" cy="65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0057FA0-5FFF-5C9A-B450-D65665E6F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4146" y="5230837"/>
            <a:ext cx="850900" cy="8509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3DA789D-BB47-6024-1B79-B6CDA135C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2387" y="5309357"/>
            <a:ext cx="1128397" cy="1128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FE13576-E591-B91F-8B86-424CA994E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 .NET – dot.net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3B5E4F-DD2F-CD57-97AA-DBBED5E6E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4815" y="1369145"/>
            <a:ext cx="5009595" cy="5103812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aka.ms/dotnet/blog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aka.ms/dotnet/twitter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aka.ms/dotnet/mastodon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aka.ms/dotnet/</a:t>
            </a:r>
            <a:r>
              <a:rPr lang="en-US" dirty="0" err="1"/>
              <a:t>youtube</a:t>
            </a:r>
            <a:endParaRPr lang="en-US" dirty="0"/>
          </a:p>
          <a:p>
            <a:pPr marL="0" indent="0">
              <a:lnSpc>
                <a:spcPct val="200000"/>
              </a:lnSpc>
              <a:buNone/>
            </a:pPr>
            <a:r>
              <a:rPr lang="en-US" dirty="0"/>
              <a:t>aka.ms/dotnet/forums</a:t>
            </a:r>
          </a:p>
        </p:txBody>
      </p: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F0D8A1F9-F304-5294-AD29-F16D42F5BC0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7430608" y="1369145"/>
            <a:ext cx="8347364" cy="56801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/>
              <a:t>aka.ms/dotnet/</a:t>
            </a:r>
            <a:r>
              <a:rPr lang="en-US" err="1"/>
              <a:t>tiktok</a:t>
            </a: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dirty="0"/>
              <a:t>aka.ms/dotnet/</a:t>
            </a:r>
            <a:r>
              <a:rPr lang="en-US" dirty="0" err="1"/>
              <a:t>linkedin</a:t>
            </a: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dirty="0"/>
              <a:t>aka.ms/dotnet/</a:t>
            </a:r>
            <a:r>
              <a:rPr lang="en-US" dirty="0" err="1"/>
              <a:t>facebook</a:t>
            </a: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dirty="0"/>
              <a:t>aka.ms/dotnet/</a:t>
            </a:r>
            <a:r>
              <a:rPr lang="en-US" dirty="0" err="1"/>
              <a:t>github</a:t>
            </a:r>
            <a:endParaRPr lang="en-US" dirty="0"/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dirty="0"/>
              <a:t>aka.ms/dotnet-discord</a:t>
            </a:r>
          </a:p>
        </p:txBody>
      </p:sp>
    </p:spTree>
    <p:extLst>
      <p:ext uri="{BB962C8B-B14F-4D97-AF65-F5344CB8AC3E}">
        <p14:creationId xmlns:p14="http://schemas.microsoft.com/office/powerpoint/2010/main" val="2426363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BFE083-6F48-97C6-928D-AC622FDA3F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7375" y="-554038"/>
            <a:ext cx="11017250" cy="55403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Microsoft Logo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1B16BF-78CF-D9CB-370C-9052BFFF0929}"/>
              </a:ext>
            </a:extLst>
          </p:cNvPr>
          <p:cNvSpPr txBox="1"/>
          <p:nvPr/>
        </p:nvSpPr>
        <p:spPr>
          <a:xfrm>
            <a:off x="587375" y="1954924"/>
            <a:ext cx="248285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4000"/>
              <a:t>Thank You!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633F82-0171-DED9-6D0C-9DE7F85DA317}"/>
              </a:ext>
            </a:extLst>
          </p:cNvPr>
          <p:cNvSpPr txBox="1"/>
          <p:nvPr/>
        </p:nvSpPr>
        <p:spPr>
          <a:xfrm>
            <a:off x="587375" y="3932205"/>
            <a:ext cx="7968046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</a:rPr>
              <a:t>Matthew Leibowitz  </a:t>
            </a:r>
            <a:r>
              <a:rPr lang="en-US" dirty="0"/>
              <a:t>|  Software Guy at MS  |  @mattleibow</a:t>
            </a:r>
          </a:p>
        </p:txBody>
      </p:sp>
    </p:spTree>
    <p:extLst>
      <p:ext uri="{BB962C8B-B14F-4D97-AF65-F5344CB8AC3E}">
        <p14:creationId xmlns:p14="http://schemas.microsoft.com/office/powerpoint/2010/main" val="400716746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87A3-5C88-CD00-8892-CCB029B1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.NET offers choice for developers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17FBC4-F1F5-A3BA-A3A7-E8BBDB1F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41120" y="2017718"/>
            <a:ext cx="3108960" cy="3536041"/>
          </a:xfrm>
          <a:prstGeom prst="roundRect">
            <a:avLst>
              <a:gd name="adj" fmla="val 2796"/>
            </a:avLst>
          </a:prstGeom>
          <a:solidFill>
            <a:srgbClr val="45414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HTML,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5CBA-B4FA-67BA-3559-C1A4607EE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31717" y="4782270"/>
            <a:ext cx="252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Websites and PWAs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60720CBF-9192-7563-D8F6-7483203C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41520" y="2017718"/>
            <a:ext cx="3108960" cy="3536041"/>
          </a:xfrm>
          <a:prstGeom prst="roundRect">
            <a:avLst>
              <a:gd name="adj" fmla="val 2932"/>
            </a:avLst>
          </a:prstGeom>
          <a:solidFill>
            <a:srgbClr val="45414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 + .NET MAUI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59997-58AE-850E-99E1-C1FBA88FE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590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Hybrid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AE9EF05D-E653-39B0-80C7-8FAE37C73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41920" y="2017718"/>
            <a:ext cx="3108960" cy="3536041"/>
          </a:xfrm>
          <a:prstGeom prst="roundRect">
            <a:avLst>
              <a:gd name="adj" fmla="val 2932"/>
            </a:avLst>
          </a:prstGeom>
          <a:solidFill>
            <a:srgbClr val="45414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XAML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3E032-69E0-31AC-C328-4ACB5521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594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Native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E4EEB7-E8DF-39BF-A0A4-DD63BCB66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7" y="3463896"/>
            <a:ext cx="11604626" cy="521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35000">
                <a:srgbClr val="8DC8E8"/>
              </a:gs>
              <a:gs pos="10000">
                <a:srgbClr val="D59ED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8415D1-02D4-0927-FA63-73E91838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9422" y="3724500"/>
            <a:ext cx="9133157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1905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95B8D94-91E4-328B-86FE-470D567F6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8" y="3538295"/>
            <a:ext cx="2018551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172">
                      <a:srgbClr val="000000"/>
                    </a:gs>
                    <a:gs pos="14943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9759-CCEF-D8F5-048A-1FE98D502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35970" y="3538295"/>
            <a:ext cx="1362344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172">
                      <a:srgbClr val="000000"/>
                    </a:gs>
                    <a:gs pos="14943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Depth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E6641-1CEF-DD58-EB65-D3FC57EBB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46960" y="3175860"/>
            <a:ext cx="1097280" cy="1097280"/>
          </a:xfrm>
          <a:prstGeom prst="ellipse">
            <a:avLst/>
          </a:prstGeom>
          <a:solidFill>
            <a:srgbClr val="000000"/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8684175-1BA0-8D60-728D-30DE2081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547360" y="3175860"/>
            <a:ext cx="1097280" cy="1097280"/>
          </a:xfrm>
          <a:prstGeom prst="ellipse">
            <a:avLst/>
          </a:prstGeom>
          <a:solidFill>
            <a:srgbClr val="000000"/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2689EB-6D1C-B7E8-6AEE-E67A8E6F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47760" y="3175860"/>
            <a:ext cx="1097280" cy="1097280"/>
          </a:xfrm>
          <a:prstGeom prst="ellipse">
            <a:avLst/>
          </a:prstGeom>
          <a:solidFill>
            <a:srgbClr val="000000"/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8" name="Graphic 14">
            <a:extLst>
              <a:ext uri="{FF2B5EF4-FFF2-40B4-BE49-F238E27FC236}">
                <a16:creationId xmlns:a16="http://schemas.microsoft.com/office/drawing/2014/main" id="{25B45E5A-01DC-9446-35E3-2D894969A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062" y="3423162"/>
            <a:ext cx="602676" cy="602676"/>
          </a:xfrm>
          <a:prstGeom prst="rect">
            <a:avLst/>
          </a:prstGeom>
        </p:spPr>
      </p:pic>
      <p:sp>
        <p:nvSpPr>
          <p:cNvPr id="62" name="Graphic 13">
            <a:extLst>
              <a:ext uri="{FF2B5EF4-FFF2-40B4-BE49-F238E27FC236}">
                <a16:creationId xmlns:a16="http://schemas.microsoft.com/office/drawing/2014/main" id="{25D394E9-CE23-B799-5BC3-DA8E96C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30235" y="3469434"/>
            <a:ext cx="531531" cy="510132"/>
          </a:xfrm>
          <a:custGeom>
            <a:avLst/>
            <a:gdLst>
              <a:gd name="connsiteX0" fmla="*/ 314350 w 498565"/>
              <a:gd name="connsiteY0" fmla="*/ 5410 h 478493"/>
              <a:gd name="connsiteX1" fmla="*/ 312436 w 498565"/>
              <a:gd name="connsiteY1" fmla="*/ 3757 h 478493"/>
              <a:gd name="connsiteX2" fmla="*/ 287909 w 498565"/>
              <a:gd name="connsiteY2" fmla="*/ 5410 h 478493"/>
              <a:gd name="connsiteX3" fmla="*/ 286236 w 498565"/>
              <a:gd name="connsiteY3" fmla="*/ 7301 h 478493"/>
              <a:gd name="connsiteX4" fmla="*/ 287909 w 498565"/>
              <a:gd name="connsiteY4" fmla="*/ 31531 h 478493"/>
              <a:gd name="connsiteX5" fmla="*/ 337055 w 498565"/>
              <a:gd name="connsiteY5" fmla="*/ 80038 h 478493"/>
              <a:gd name="connsiteX6" fmla="*/ 162034 w 498565"/>
              <a:gd name="connsiteY6" fmla="*/ 80038 h 478493"/>
              <a:gd name="connsiteX7" fmla="*/ 156222 w 498565"/>
              <a:gd name="connsiteY7" fmla="*/ 80140 h 478493"/>
              <a:gd name="connsiteX8" fmla="*/ 0 w 498565"/>
              <a:gd name="connsiteY8" fmla="*/ 240115 h 478493"/>
              <a:gd name="connsiteX9" fmla="*/ 42171 w 498565"/>
              <a:gd name="connsiteY9" fmla="*/ 347833 h 478493"/>
              <a:gd name="connsiteX10" fmla="*/ 43975 w 498565"/>
              <a:gd name="connsiteY10" fmla="*/ 349538 h 478493"/>
              <a:gd name="connsiteX11" fmla="*/ 56089 w 498565"/>
              <a:gd name="connsiteY11" fmla="*/ 353938 h 478493"/>
              <a:gd name="connsiteX12" fmla="*/ 74785 w 498565"/>
              <a:gd name="connsiteY12" fmla="*/ 335468 h 478493"/>
              <a:gd name="connsiteX13" fmla="*/ 70889 w 498565"/>
              <a:gd name="connsiteY13" fmla="*/ 324181 h 478493"/>
              <a:gd name="connsiteX14" fmla="*/ 65920 w 498565"/>
              <a:gd name="connsiteY14" fmla="*/ 318520 h 478493"/>
              <a:gd name="connsiteX15" fmla="*/ 37392 w 498565"/>
              <a:gd name="connsiteY15" fmla="*/ 240115 h 478493"/>
              <a:gd name="connsiteX16" fmla="*/ 162034 w 498565"/>
              <a:gd name="connsiteY16" fmla="*/ 116979 h 478493"/>
              <a:gd name="connsiteX17" fmla="*/ 333565 w 498565"/>
              <a:gd name="connsiteY17" fmla="*/ 116979 h 478493"/>
              <a:gd name="connsiteX18" fmla="*/ 287909 w 498565"/>
              <a:gd name="connsiteY18" fmla="*/ 162137 h 478493"/>
              <a:gd name="connsiteX19" fmla="*/ 286236 w 498565"/>
              <a:gd name="connsiteY19" fmla="*/ 164028 h 478493"/>
              <a:gd name="connsiteX20" fmla="*/ 287909 w 498565"/>
              <a:gd name="connsiteY20" fmla="*/ 188258 h 478493"/>
              <a:gd name="connsiteX21" fmla="*/ 314350 w 498565"/>
              <a:gd name="connsiteY21" fmla="*/ 188258 h 478493"/>
              <a:gd name="connsiteX22" fmla="*/ 393672 w 498565"/>
              <a:gd name="connsiteY22" fmla="*/ 109894 h 478493"/>
              <a:gd name="connsiteX23" fmla="*/ 395345 w 498565"/>
              <a:gd name="connsiteY23" fmla="*/ 108003 h 478493"/>
              <a:gd name="connsiteX24" fmla="*/ 393672 w 498565"/>
              <a:gd name="connsiteY24" fmla="*/ 83773 h 478493"/>
              <a:gd name="connsiteX25" fmla="*/ 314350 w 498565"/>
              <a:gd name="connsiteY25" fmla="*/ 5410 h 478493"/>
              <a:gd name="connsiteX26" fmla="*/ 454442 w 498565"/>
              <a:gd name="connsiteY26" fmla="*/ 130569 h 478493"/>
              <a:gd name="connsiteX27" fmla="*/ 442476 w 498565"/>
              <a:gd name="connsiteY27" fmla="*/ 126292 h 478493"/>
              <a:gd name="connsiteX28" fmla="*/ 423780 w 498565"/>
              <a:gd name="connsiteY28" fmla="*/ 144762 h 478493"/>
              <a:gd name="connsiteX29" fmla="*/ 428245 w 498565"/>
              <a:gd name="connsiteY29" fmla="*/ 156730 h 478493"/>
              <a:gd name="connsiteX30" fmla="*/ 461173 w 498565"/>
              <a:gd name="connsiteY30" fmla="*/ 240115 h 478493"/>
              <a:gd name="connsiteX31" fmla="*/ 336531 w 498565"/>
              <a:gd name="connsiteY31" fmla="*/ 363253 h 478493"/>
              <a:gd name="connsiteX32" fmla="*/ 163479 w 498565"/>
              <a:gd name="connsiteY32" fmla="*/ 363253 h 478493"/>
              <a:gd name="connsiteX33" fmla="*/ 210978 w 498565"/>
              <a:gd name="connsiteY33" fmla="*/ 316358 h 478493"/>
              <a:gd name="connsiteX34" fmla="*/ 212800 w 498565"/>
              <a:gd name="connsiteY34" fmla="*/ 314267 h 478493"/>
              <a:gd name="connsiteX35" fmla="*/ 212650 w 498565"/>
              <a:gd name="connsiteY35" fmla="*/ 292126 h 478493"/>
              <a:gd name="connsiteX36" fmla="*/ 210978 w 498565"/>
              <a:gd name="connsiteY36" fmla="*/ 290235 h 478493"/>
              <a:gd name="connsiteX37" fmla="*/ 208861 w 498565"/>
              <a:gd name="connsiteY37" fmla="*/ 288433 h 478493"/>
              <a:gd name="connsiteX38" fmla="*/ 186451 w 498565"/>
              <a:gd name="connsiteY38" fmla="*/ 288583 h 478493"/>
              <a:gd name="connsiteX39" fmla="*/ 184537 w 498565"/>
              <a:gd name="connsiteY39" fmla="*/ 290235 h 478493"/>
              <a:gd name="connsiteX40" fmla="*/ 105215 w 498565"/>
              <a:gd name="connsiteY40" fmla="*/ 368599 h 478493"/>
              <a:gd name="connsiteX41" fmla="*/ 103391 w 498565"/>
              <a:gd name="connsiteY41" fmla="*/ 370688 h 478493"/>
              <a:gd name="connsiteX42" fmla="*/ 103542 w 498565"/>
              <a:gd name="connsiteY42" fmla="*/ 392828 h 478493"/>
              <a:gd name="connsiteX43" fmla="*/ 105215 w 498565"/>
              <a:gd name="connsiteY43" fmla="*/ 394720 h 478493"/>
              <a:gd name="connsiteX44" fmla="*/ 184537 w 498565"/>
              <a:gd name="connsiteY44" fmla="*/ 473083 h 478493"/>
              <a:gd name="connsiteX45" fmla="*/ 186634 w 498565"/>
              <a:gd name="connsiteY45" fmla="*/ 474872 h 478493"/>
              <a:gd name="connsiteX46" fmla="*/ 210978 w 498565"/>
              <a:gd name="connsiteY46" fmla="*/ 473083 h 478493"/>
              <a:gd name="connsiteX47" fmla="*/ 212650 w 498565"/>
              <a:gd name="connsiteY47" fmla="*/ 448854 h 478493"/>
              <a:gd name="connsiteX48" fmla="*/ 210978 w 498565"/>
              <a:gd name="connsiteY48" fmla="*/ 446962 h 478493"/>
              <a:gd name="connsiteX49" fmla="*/ 163629 w 498565"/>
              <a:gd name="connsiteY49" fmla="*/ 400192 h 478493"/>
              <a:gd name="connsiteX50" fmla="*/ 336531 w 498565"/>
              <a:gd name="connsiteY50" fmla="*/ 400192 h 478493"/>
              <a:gd name="connsiteX51" fmla="*/ 342342 w 498565"/>
              <a:gd name="connsiteY51" fmla="*/ 400092 h 478493"/>
              <a:gd name="connsiteX52" fmla="*/ 498565 w 498565"/>
              <a:gd name="connsiteY52" fmla="*/ 240115 h 478493"/>
              <a:gd name="connsiteX53" fmla="*/ 456259 w 498565"/>
              <a:gd name="connsiteY53" fmla="*/ 132252 h 478493"/>
              <a:gd name="connsiteX54" fmla="*/ 454442 w 498565"/>
              <a:gd name="connsiteY54" fmla="*/ 130569 h 4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565" h="478493">
                <a:moveTo>
                  <a:pt x="314350" y="5410"/>
                </a:moveTo>
                <a:lnTo>
                  <a:pt x="312436" y="3757"/>
                </a:lnTo>
                <a:cubicBezTo>
                  <a:pt x="305107" y="-1753"/>
                  <a:pt x="294602" y="-1202"/>
                  <a:pt x="287909" y="5410"/>
                </a:cubicBezTo>
                <a:lnTo>
                  <a:pt x="286236" y="7301"/>
                </a:lnTo>
                <a:cubicBezTo>
                  <a:pt x="280660" y="14541"/>
                  <a:pt x="281216" y="24919"/>
                  <a:pt x="287909" y="31531"/>
                </a:cubicBezTo>
                <a:lnTo>
                  <a:pt x="337055" y="80038"/>
                </a:lnTo>
                <a:lnTo>
                  <a:pt x="162034" y="80038"/>
                </a:lnTo>
                <a:lnTo>
                  <a:pt x="156222" y="80140"/>
                </a:lnTo>
                <a:cubicBezTo>
                  <a:pt x="69425" y="83162"/>
                  <a:pt x="0" y="153630"/>
                  <a:pt x="0" y="240115"/>
                </a:cubicBezTo>
                <a:cubicBezTo>
                  <a:pt x="0" y="281597"/>
                  <a:pt x="15972" y="319396"/>
                  <a:pt x="42171" y="347833"/>
                </a:cubicBezTo>
                <a:lnTo>
                  <a:pt x="43975" y="349538"/>
                </a:lnTo>
                <a:cubicBezTo>
                  <a:pt x="47238" y="352282"/>
                  <a:pt x="51468" y="353938"/>
                  <a:pt x="56089" y="353938"/>
                </a:cubicBezTo>
                <a:cubicBezTo>
                  <a:pt x="66414" y="353938"/>
                  <a:pt x="74785" y="345669"/>
                  <a:pt x="74785" y="335468"/>
                </a:cubicBezTo>
                <a:cubicBezTo>
                  <a:pt x="74785" y="331218"/>
                  <a:pt x="73331" y="327302"/>
                  <a:pt x="70889" y="324181"/>
                </a:cubicBezTo>
                <a:lnTo>
                  <a:pt x="65920" y="318520"/>
                </a:lnTo>
                <a:cubicBezTo>
                  <a:pt x="48100" y="297223"/>
                  <a:pt x="37392" y="269905"/>
                  <a:pt x="37392" y="240115"/>
                </a:cubicBezTo>
                <a:cubicBezTo>
                  <a:pt x="37392" y="172109"/>
                  <a:pt x="93196" y="116979"/>
                  <a:pt x="162034" y="116979"/>
                </a:cubicBezTo>
                <a:lnTo>
                  <a:pt x="333565" y="116979"/>
                </a:lnTo>
                <a:lnTo>
                  <a:pt x="287909" y="162137"/>
                </a:lnTo>
                <a:lnTo>
                  <a:pt x="286236" y="164028"/>
                </a:lnTo>
                <a:cubicBezTo>
                  <a:pt x="280660" y="171268"/>
                  <a:pt x="281216" y="181646"/>
                  <a:pt x="287909" y="188258"/>
                </a:cubicBezTo>
                <a:cubicBezTo>
                  <a:pt x="295210" y="195471"/>
                  <a:pt x="307049" y="195471"/>
                  <a:pt x="314350" y="188258"/>
                </a:cubicBezTo>
                <a:lnTo>
                  <a:pt x="393672" y="109894"/>
                </a:lnTo>
                <a:lnTo>
                  <a:pt x="395345" y="108003"/>
                </a:lnTo>
                <a:cubicBezTo>
                  <a:pt x="400921" y="100763"/>
                  <a:pt x="400363" y="90385"/>
                  <a:pt x="393672" y="83773"/>
                </a:cubicBezTo>
                <a:lnTo>
                  <a:pt x="314350" y="5410"/>
                </a:lnTo>
                <a:close/>
                <a:moveTo>
                  <a:pt x="454442" y="130569"/>
                </a:moveTo>
                <a:cubicBezTo>
                  <a:pt x="451199" y="127899"/>
                  <a:pt x="447028" y="126292"/>
                  <a:pt x="442476" y="126292"/>
                </a:cubicBezTo>
                <a:cubicBezTo>
                  <a:pt x="432151" y="126292"/>
                  <a:pt x="423780" y="134562"/>
                  <a:pt x="423780" y="144762"/>
                </a:cubicBezTo>
                <a:cubicBezTo>
                  <a:pt x="423780" y="149343"/>
                  <a:pt x="425468" y="153535"/>
                  <a:pt x="428245" y="156730"/>
                </a:cubicBezTo>
                <a:cubicBezTo>
                  <a:pt x="448689" y="178664"/>
                  <a:pt x="461173" y="207951"/>
                  <a:pt x="461173" y="240115"/>
                </a:cubicBezTo>
                <a:cubicBezTo>
                  <a:pt x="461173" y="308123"/>
                  <a:pt x="405368" y="363253"/>
                  <a:pt x="336531" y="363253"/>
                </a:cubicBezTo>
                <a:lnTo>
                  <a:pt x="163479" y="363253"/>
                </a:lnTo>
                <a:lnTo>
                  <a:pt x="210978" y="316358"/>
                </a:lnTo>
                <a:lnTo>
                  <a:pt x="212800" y="314267"/>
                </a:lnTo>
                <a:cubicBezTo>
                  <a:pt x="217721" y="307701"/>
                  <a:pt x="217671" y="298644"/>
                  <a:pt x="212650" y="292126"/>
                </a:cubicBezTo>
                <a:lnTo>
                  <a:pt x="210978" y="290235"/>
                </a:lnTo>
                <a:lnTo>
                  <a:pt x="208861" y="288433"/>
                </a:lnTo>
                <a:cubicBezTo>
                  <a:pt x="202215" y="283575"/>
                  <a:pt x="193047" y="283624"/>
                  <a:pt x="186451" y="288583"/>
                </a:cubicBezTo>
                <a:lnTo>
                  <a:pt x="184537" y="290235"/>
                </a:lnTo>
                <a:lnTo>
                  <a:pt x="105215" y="368599"/>
                </a:lnTo>
                <a:lnTo>
                  <a:pt x="103391" y="370688"/>
                </a:lnTo>
                <a:cubicBezTo>
                  <a:pt x="98472" y="377254"/>
                  <a:pt x="98522" y="386314"/>
                  <a:pt x="103542" y="392828"/>
                </a:cubicBezTo>
                <a:lnTo>
                  <a:pt x="105215" y="394720"/>
                </a:lnTo>
                <a:lnTo>
                  <a:pt x="184537" y="473083"/>
                </a:lnTo>
                <a:lnTo>
                  <a:pt x="186634" y="474872"/>
                </a:lnTo>
                <a:cubicBezTo>
                  <a:pt x="193953" y="480238"/>
                  <a:pt x="204339" y="479642"/>
                  <a:pt x="210978" y="473083"/>
                </a:cubicBezTo>
                <a:cubicBezTo>
                  <a:pt x="217671" y="466472"/>
                  <a:pt x="218227" y="456093"/>
                  <a:pt x="212650" y="448854"/>
                </a:cubicBezTo>
                <a:lnTo>
                  <a:pt x="210978" y="446962"/>
                </a:lnTo>
                <a:lnTo>
                  <a:pt x="163629" y="400192"/>
                </a:lnTo>
                <a:lnTo>
                  <a:pt x="336531" y="400192"/>
                </a:lnTo>
                <a:lnTo>
                  <a:pt x="342342" y="400092"/>
                </a:lnTo>
                <a:cubicBezTo>
                  <a:pt x="429140" y="397069"/>
                  <a:pt x="498565" y="326602"/>
                  <a:pt x="498565" y="240115"/>
                </a:cubicBezTo>
                <a:cubicBezTo>
                  <a:pt x="498565" y="198563"/>
                  <a:pt x="482539" y="160706"/>
                  <a:pt x="456259" y="132252"/>
                </a:cubicBezTo>
                <a:lnTo>
                  <a:pt x="454442" y="130569"/>
                </a:ln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sp>
        <p:nvSpPr>
          <p:cNvPr id="61" name="Graphic 23">
            <a:extLst>
              <a:ext uri="{FF2B5EF4-FFF2-40B4-BE49-F238E27FC236}">
                <a16:creationId xmlns:a16="http://schemas.microsoft.com/office/drawing/2014/main" id="{EF2A6C67-7838-AC67-CA40-849F57ECF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80957" y="3430221"/>
            <a:ext cx="629286" cy="588559"/>
          </a:xfrm>
          <a:custGeom>
            <a:avLst/>
            <a:gdLst>
              <a:gd name="connsiteX0" fmla="*/ 514915 w 518508"/>
              <a:gd name="connsiteY0" fmla="*/ 134249 h 419189"/>
              <a:gd name="connsiteX1" fmla="*/ 413965 w 518508"/>
              <a:gd name="connsiteY1" fmla="*/ 295831 h 419189"/>
              <a:gd name="connsiteX2" fmla="*/ 220179 w 518508"/>
              <a:gd name="connsiteY2" fmla="*/ 360751 h 419189"/>
              <a:gd name="connsiteX3" fmla="*/ 177098 w 518508"/>
              <a:gd name="connsiteY3" fmla="*/ 358412 h 419189"/>
              <a:gd name="connsiteX4" fmla="*/ 67296 w 518508"/>
              <a:gd name="connsiteY4" fmla="*/ 247081 h 419189"/>
              <a:gd name="connsiteX5" fmla="*/ 104911 w 518508"/>
              <a:gd name="connsiteY5" fmla="*/ 166906 h 419189"/>
              <a:gd name="connsiteX6" fmla="*/ 284801 w 518508"/>
              <a:gd name="connsiteY6" fmla="*/ 165769 h 419189"/>
              <a:gd name="connsiteX7" fmla="*/ 323679 w 518508"/>
              <a:gd name="connsiteY7" fmla="*/ 245459 h 419189"/>
              <a:gd name="connsiteX8" fmla="*/ 296090 w 518508"/>
              <a:gd name="connsiteY8" fmla="*/ 281625 h 419189"/>
              <a:gd name="connsiteX9" fmla="*/ 266398 w 518508"/>
              <a:gd name="connsiteY9" fmla="*/ 251334 h 419189"/>
              <a:gd name="connsiteX10" fmla="*/ 266398 w 518508"/>
              <a:gd name="connsiteY10" fmla="*/ 203016 h 419189"/>
              <a:gd name="connsiteX11" fmla="*/ 233570 w 518508"/>
              <a:gd name="connsiteY11" fmla="*/ 173394 h 419189"/>
              <a:gd name="connsiteX12" fmla="*/ 188289 w 518508"/>
              <a:gd name="connsiteY12" fmla="*/ 173394 h 419189"/>
              <a:gd name="connsiteX13" fmla="*/ 121828 w 518508"/>
              <a:gd name="connsiteY13" fmla="*/ 205246 h 419189"/>
              <a:gd name="connsiteX14" fmla="*/ 144548 w 518508"/>
              <a:gd name="connsiteY14" fmla="*/ 302864 h 419189"/>
              <a:gd name="connsiteX15" fmla="*/ 175492 w 518508"/>
              <a:gd name="connsiteY15" fmla="*/ 313541 h 419189"/>
              <a:gd name="connsiteX16" fmla="*/ 246507 w 518508"/>
              <a:gd name="connsiteY16" fmla="*/ 290883 h 419189"/>
              <a:gd name="connsiteX17" fmla="*/ 248091 w 518508"/>
              <a:gd name="connsiteY17" fmla="*/ 288771 h 419189"/>
              <a:gd name="connsiteX18" fmla="*/ 249676 w 518508"/>
              <a:gd name="connsiteY18" fmla="*/ 291116 h 419189"/>
              <a:gd name="connsiteX19" fmla="*/ 297222 w 518508"/>
              <a:gd name="connsiteY19" fmla="*/ 311368 h 419189"/>
              <a:gd name="connsiteX20" fmla="*/ 355441 w 518508"/>
              <a:gd name="connsiteY20" fmla="*/ 252606 h 419189"/>
              <a:gd name="connsiteX21" fmla="*/ 350750 w 518508"/>
              <a:gd name="connsiteY21" fmla="*/ 215260 h 419189"/>
              <a:gd name="connsiteX22" fmla="*/ 287876 w 518508"/>
              <a:gd name="connsiteY22" fmla="*/ 129522 h 419189"/>
              <a:gd name="connsiteX23" fmla="*/ 75110 w 518508"/>
              <a:gd name="connsiteY23" fmla="*/ 150367 h 419189"/>
              <a:gd name="connsiteX24" fmla="*/ 34472 w 518508"/>
              <a:gd name="connsiteY24" fmla="*/ 246246 h 419189"/>
              <a:gd name="connsiteX25" fmla="*/ 81146 w 518508"/>
              <a:gd name="connsiteY25" fmla="*/ 346270 h 419189"/>
              <a:gd name="connsiteX26" fmla="*/ 192337 w 518508"/>
              <a:gd name="connsiteY26" fmla="*/ 389340 h 419189"/>
              <a:gd name="connsiteX27" fmla="*/ 217565 w 518508"/>
              <a:gd name="connsiteY27" fmla="*/ 390030 h 419189"/>
              <a:gd name="connsiteX28" fmla="*/ 400656 w 518508"/>
              <a:gd name="connsiteY28" fmla="*/ 341168 h 419189"/>
              <a:gd name="connsiteX29" fmla="*/ 401692 w 518508"/>
              <a:gd name="connsiteY29" fmla="*/ 342354 h 419189"/>
              <a:gd name="connsiteX30" fmla="*/ 192342 w 518508"/>
              <a:gd name="connsiteY30" fmla="*/ 418933 h 419189"/>
              <a:gd name="connsiteX31" fmla="*/ 54796 w 518508"/>
              <a:gd name="connsiteY31" fmla="*/ 368984 h 419189"/>
              <a:gd name="connsiteX32" fmla="*/ 65 w 518508"/>
              <a:gd name="connsiteY32" fmla="*/ 245547 h 419189"/>
              <a:gd name="connsiteX33" fmla="*/ 78594 w 518508"/>
              <a:gd name="connsiteY33" fmla="*/ 105490 h 419189"/>
              <a:gd name="connsiteX34" fmla="*/ 191568 w 518508"/>
              <a:gd name="connsiteY34" fmla="*/ 72131 h 419189"/>
              <a:gd name="connsiteX35" fmla="*/ 252341 w 518508"/>
              <a:gd name="connsiteY35" fmla="*/ 72131 h 419189"/>
              <a:gd name="connsiteX36" fmla="*/ 378481 w 518508"/>
              <a:gd name="connsiteY36" fmla="*/ 22314 h 419189"/>
              <a:gd name="connsiteX37" fmla="*/ 379764 w 518508"/>
              <a:gd name="connsiteY37" fmla="*/ 21659 h 419189"/>
              <a:gd name="connsiteX38" fmla="*/ 382347 w 518508"/>
              <a:gd name="connsiteY38" fmla="*/ 22666 h 419189"/>
              <a:gd name="connsiteX39" fmla="*/ 382681 w 518508"/>
              <a:gd name="connsiteY39" fmla="*/ 23964 h 419189"/>
              <a:gd name="connsiteX40" fmla="*/ 356164 w 518508"/>
              <a:gd name="connsiteY40" fmla="*/ 92557 h 419189"/>
              <a:gd name="connsiteX41" fmla="*/ 356360 w 518508"/>
              <a:gd name="connsiteY41" fmla="*/ 94853 h 419189"/>
              <a:gd name="connsiteX42" fmla="*/ 358779 w 518508"/>
              <a:gd name="connsiteY42" fmla="*/ 95623 h 419189"/>
              <a:gd name="connsiteX43" fmla="*/ 486535 w 518508"/>
              <a:gd name="connsiteY43" fmla="*/ 1391 h 419189"/>
              <a:gd name="connsiteX44" fmla="*/ 487715 w 518508"/>
              <a:gd name="connsiteY44" fmla="*/ 373 h 419189"/>
              <a:gd name="connsiteX45" fmla="*/ 490891 w 518508"/>
              <a:gd name="connsiteY45" fmla="*/ 373 h 419189"/>
              <a:gd name="connsiteX46" fmla="*/ 492070 w 518508"/>
              <a:gd name="connsiteY46" fmla="*/ 1391 h 419189"/>
              <a:gd name="connsiteX47" fmla="*/ 514915 w 518508"/>
              <a:gd name="connsiteY47" fmla="*/ 134249 h 419189"/>
              <a:gd name="connsiteX48" fmla="*/ 192181 w 518508"/>
              <a:gd name="connsiteY48" fmla="*/ 202413 h 419189"/>
              <a:gd name="connsiteX49" fmla="*/ 144903 w 518508"/>
              <a:gd name="connsiteY49" fmla="*/ 244684 h 419189"/>
              <a:gd name="connsiteX50" fmla="*/ 145812 w 518508"/>
              <a:gd name="connsiteY50" fmla="*/ 252946 h 419189"/>
              <a:gd name="connsiteX51" fmla="*/ 182954 w 518508"/>
              <a:gd name="connsiteY51" fmla="*/ 286171 h 419189"/>
              <a:gd name="connsiteX52" fmla="*/ 238538 w 518508"/>
              <a:gd name="connsiteY52" fmla="*/ 252949 h 419189"/>
              <a:gd name="connsiteX53" fmla="*/ 239445 w 518508"/>
              <a:gd name="connsiteY53" fmla="*/ 244693 h 419189"/>
              <a:gd name="connsiteX54" fmla="*/ 239445 w 518508"/>
              <a:gd name="connsiteY54" fmla="*/ 205220 h 419189"/>
              <a:gd name="connsiteX55" fmla="*/ 236210 w 518508"/>
              <a:gd name="connsiteY55" fmla="*/ 202327 h 4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18508" h="419189">
                <a:moveTo>
                  <a:pt x="514915" y="134249"/>
                </a:moveTo>
                <a:cubicBezTo>
                  <a:pt x="503706" y="197101"/>
                  <a:pt x="467935" y="254356"/>
                  <a:pt x="413965" y="295831"/>
                </a:cubicBezTo>
                <a:cubicBezTo>
                  <a:pt x="359995" y="337306"/>
                  <a:pt x="291328" y="360310"/>
                  <a:pt x="220179" y="360751"/>
                </a:cubicBezTo>
                <a:cubicBezTo>
                  <a:pt x="205767" y="361246"/>
                  <a:pt x="191337" y="360462"/>
                  <a:pt x="177098" y="358412"/>
                </a:cubicBezTo>
                <a:cubicBezTo>
                  <a:pt x="115735" y="349087"/>
                  <a:pt x="69986" y="302699"/>
                  <a:pt x="67296" y="247081"/>
                </a:cubicBezTo>
                <a:cubicBezTo>
                  <a:pt x="67584" y="216977"/>
                  <a:pt x="81094" y="188180"/>
                  <a:pt x="104911" y="166906"/>
                </a:cubicBezTo>
                <a:cubicBezTo>
                  <a:pt x="154462" y="122645"/>
                  <a:pt x="234555" y="122139"/>
                  <a:pt x="284801" y="165769"/>
                </a:cubicBezTo>
                <a:cubicBezTo>
                  <a:pt x="308951" y="186739"/>
                  <a:pt x="322915" y="215361"/>
                  <a:pt x="323679" y="245459"/>
                </a:cubicBezTo>
                <a:cubicBezTo>
                  <a:pt x="324218" y="264469"/>
                  <a:pt x="315011" y="281143"/>
                  <a:pt x="296090" y="281625"/>
                </a:cubicBezTo>
                <a:cubicBezTo>
                  <a:pt x="275875" y="281625"/>
                  <a:pt x="266398" y="268722"/>
                  <a:pt x="266398" y="251334"/>
                </a:cubicBezTo>
                <a:lnTo>
                  <a:pt x="266398" y="203016"/>
                </a:lnTo>
                <a:cubicBezTo>
                  <a:pt x="266414" y="186753"/>
                  <a:pt x="251754" y="173523"/>
                  <a:pt x="233570" y="173394"/>
                </a:cubicBezTo>
                <a:lnTo>
                  <a:pt x="188289" y="173394"/>
                </a:lnTo>
                <a:cubicBezTo>
                  <a:pt x="161526" y="173229"/>
                  <a:pt x="136497" y="185224"/>
                  <a:pt x="121828" y="205246"/>
                </a:cubicBezTo>
                <a:cubicBezTo>
                  <a:pt x="97964" y="237813"/>
                  <a:pt x="108136" y="281518"/>
                  <a:pt x="144548" y="302864"/>
                </a:cubicBezTo>
                <a:cubicBezTo>
                  <a:pt x="153899" y="308346"/>
                  <a:pt x="164447" y="311985"/>
                  <a:pt x="175492" y="313541"/>
                </a:cubicBezTo>
                <a:cubicBezTo>
                  <a:pt x="201929" y="317263"/>
                  <a:pt x="228672" y="308731"/>
                  <a:pt x="246507" y="290883"/>
                </a:cubicBezTo>
                <a:lnTo>
                  <a:pt x="248091" y="288771"/>
                </a:lnTo>
                <a:lnTo>
                  <a:pt x="249676" y="291116"/>
                </a:lnTo>
                <a:cubicBezTo>
                  <a:pt x="260738" y="304558"/>
                  <a:pt x="278583" y="312159"/>
                  <a:pt x="297222" y="311368"/>
                </a:cubicBezTo>
                <a:cubicBezTo>
                  <a:pt x="331241" y="309158"/>
                  <a:pt x="357078" y="283079"/>
                  <a:pt x="355441" y="252606"/>
                </a:cubicBezTo>
                <a:cubicBezTo>
                  <a:pt x="355600" y="240031"/>
                  <a:pt x="354024" y="227489"/>
                  <a:pt x="350750" y="215260"/>
                </a:cubicBezTo>
                <a:cubicBezTo>
                  <a:pt x="342352" y="180714"/>
                  <a:pt x="319955" y="150171"/>
                  <a:pt x="287876" y="129522"/>
                </a:cubicBezTo>
                <a:cubicBezTo>
                  <a:pt x="221438" y="86755"/>
                  <a:pt x="129622" y="95750"/>
                  <a:pt x="75110" y="150367"/>
                </a:cubicBezTo>
                <a:cubicBezTo>
                  <a:pt x="48788" y="176740"/>
                  <a:pt x="34311" y="210894"/>
                  <a:pt x="34472" y="246246"/>
                </a:cubicBezTo>
                <a:cubicBezTo>
                  <a:pt x="34977" y="283732"/>
                  <a:pt x="51706" y="319585"/>
                  <a:pt x="81146" y="346270"/>
                </a:cubicBezTo>
                <a:cubicBezTo>
                  <a:pt x="110583" y="372953"/>
                  <a:pt x="150439" y="388392"/>
                  <a:pt x="192337" y="389340"/>
                </a:cubicBezTo>
                <a:cubicBezTo>
                  <a:pt x="192337" y="389340"/>
                  <a:pt x="204196" y="390305"/>
                  <a:pt x="217565" y="390030"/>
                </a:cubicBezTo>
                <a:cubicBezTo>
                  <a:pt x="282550" y="389662"/>
                  <a:pt x="346069" y="372711"/>
                  <a:pt x="400656" y="341168"/>
                </a:cubicBezTo>
                <a:cubicBezTo>
                  <a:pt x="401432" y="340685"/>
                  <a:pt x="402209" y="341650"/>
                  <a:pt x="401692" y="342354"/>
                </a:cubicBezTo>
                <a:cubicBezTo>
                  <a:pt x="347903" y="394183"/>
                  <a:pt x="271324" y="422196"/>
                  <a:pt x="192342" y="418933"/>
                </a:cubicBezTo>
                <a:cubicBezTo>
                  <a:pt x="140793" y="419771"/>
                  <a:pt x="91102" y="401726"/>
                  <a:pt x="54796" y="368984"/>
                </a:cubicBezTo>
                <a:cubicBezTo>
                  <a:pt x="18486" y="336241"/>
                  <a:pt x="-1286" y="291649"/>
                  <a:pt x="65" y="245547"/>
                </a:cubicBezTo>
                <a:cubicBezTo>
                  <a:pt x="90" y="190398"/>
                  <a:pt x="29194" y="138491"/>
                  <a:pt x="78594" y="105490"/>
                </a:cubicBezTo>
                <a:cubicBezTo>
                  <a:pt x="111336" y="83923"/>
                  <a:pt x="150905" y="72239"/>
                  <a:pt x="191568" y="72131"/>
                </a:cubicBezTo>
                <a:lnTo>
                  <a:pt x="252341" y="72131"/>
                </a:lnTo>
                <a:cubicBezTo>
                  <a:pt x="300343" y="72099"/>
                  <a:pt x="346117" y="54021"/>
                  <a:pt x="378481" y="22314"/>
                </a:cubicBezTo>
                <a:cubicBezTo>
                  <a:pt x="378820" y="21978"/>
                  <a:pt x="379270" y="21749"/>
                  <a:pt x="379764" y="21659"/>
                </a:cubicBezTo>
                <a:cubicBezTo>
                  <a:pt x="380778" y="21463"/>
                  <a:pt x="381818" y="21868"/>
                  <a:pt x="382347" y="22666"/>
                </a:cubicBezTo>
                <a:cubicBezTo>
                  <a:pt x="382606" y="23057"/>
                  <a:pt x="382724" y="23510"/>
                  <a:pt x="382681" y="23964"/>
                </a:cubicBezTo>
                <a:cubicBezTo>
                  <a:pt x="380106" y="48397"/>
                  <a:pt x="371011" y="71919"/>
                  <a:pt x="356164" y="92557"/>
                </a:cubicBezTo>
                <a:cubicBezTo>
                  <a:pt x="355714" y="93289"/>
                  <a:pt x="355791" y="94190"/>
                  <a:pt x="356360" y="94853"/>
                </a:cubicBezTo>
                <a:cubicBezTo>
                  <a:pt x="356926" y="95515"/>
                  <a:pt x="357874" y="95817"/>
                  <a:pt x="358779" y="95623"/>
                </a:cubicBezTo>
                <a:cubicBezTo>
                  <a:pt x="415671" y="84128"/>
                  <a:pt x="463084" y="49157"/>
                  <a:pt x="486535" y="1391"/>
                </a:cubicBezTo>
                <a:cubicBezTo>
                  <a:pt x="486829" y="970"/>
                  <a:pt x="487233" y="621"/>
                  <a:pt x="487715" y="373"/>
                </a:cubicBezTo>
                <a:cubicBezTo>
                  <a:pt x="488701" y="-124"/>
                  <a:pt x="489905" y="-124"/>
                  <a:pt x="490891" y="373"/>
                </a:cubicBezTo>
                <a:cubicBezTo>
                  <a:pt x="491373" y="619"/>
                  <a:pt x="491779" y="969"/>
                  <a:pt x="492070" y="1391"/>
                </a:cubicBezTo>
                <a:cubicBezTo>
                  <a:pt x="515889" y="42203"/>
                  <a:pt x="523921" y="88922"/>
                  <a:pt x="514915" y="134249"/>
                </a:cubicBezTo>
                <a:close/>
                <a:moveTo>
                  <a:pt x="192181" y="202413"/>
                </a:moveTo>
                <a:cubicBezTo>
                  <a:pt x="166075" y="202409"/>
                  <a:pt x="144908" y="221333"/>
                  <a:pt x="144903" y="244684"/>
                </a:cubicBezTo>
                <a:cubicBezTo>
                  <a:pt x="144902" y="247457"/>
                  <a:pt x="145207" y="250225"/>
                  <a:pt x="145812" y="252946"/>
                </a:cubicBezTo>
                <a:cubicBezTo>
                  <a:pt x="149543" y="269719"/>
                  <a:pt x="164201" y="282833"/>
                  <a:pt x="182954" y="286171"/>
                </a:cubicBezTo>
                <a:cubicBezTo>
                  <a:pt x="208560" y="290725"/>
                  <a:pt x="233444" y="275852"/>
                  <a:pt x="238538" y="252949"/>
                </a:cubicBezTo>
                <a:cubicBezTo>
                  <a:pt x="239141" y="250231"/>
                  <a:pt x="239445" y="247465"/>
                  <a:pt x="239445" y="244693"/>
                </a:cubicBezTo>
                <a:lnTo>
                  <a:pt x="239445" y="205220"/>
                </a:lnTo>
                <a:cubicBezTo>
                  <a:pt x="239357" y="203656"/>
                  <a:pt x="237958" y="202406"/>
                  <a:pt x="236210" y="202327"/>
                </a:cubicBezTo>
                <a:close/>
              </a:path>
            </a:pathLst>
          </a:cu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57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85185E-6 L 2.77556E-17 0.03542 " pathEditMode="relative" rAng="0" ptsTypes="AA">
                                      <p:cBhvr>
                                        <p:cTn id="53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2.77556E-17 0.03542 " pathEditMode="relative" rAng="0" ptsTypes="AA">
                                      <p:cBhvr>
                                        <p:cTn id="58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65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1.11022E-16 0.03542 " pathEditMode="relative" rAng="0" ptsTypes="AA">
                                      <p:cBhvr>
                                        <p:cTn id="70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77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3542 " pathEditMode="relative" rAng="0" ptsTypes="AA">
                                      <p:cBhvr>
                                        <p:cTn id="82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3" grpId="0" animBg="1"/>
      <p:bldP spid="28" grpId="0"/>
      <p:bldP spid="29" grpId="0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4">
            <a:extLst>
              <a:ext uri="{FF2B5EF4-FFF2-40B4-BE49-F238E27FC236}">
                <a16:creationId xmlns:a16="http://schemas.microsoft.com/office/drawing/2014/main" id="{6DFCA80B-C406-29FA-BC75-DC2A3A165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6740" y="548640"/>
            <a:ext cx="11018520" cy="5760720"/>
          </a:xfrm>
          <a:prstGeom prst="roundRect">
            <a:avLst>
              <a:gd name="adj" fmla="val 2114"/>
            </a:avLst>
          </a:prstGeom>
          <a:solidFill>
            <a:schemeClr val="tx1"/>
          </a:solidFill>
          <a:ln w="12700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000000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FFFFFF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C0AD86-784A-8165-27CA-958286D5E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93" y="2288881"/>
            <a:ext cx="931778" cy="931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0CDE354-9A62-7CF1-7EA4-92A3EB4B8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8929" y="2288881"/>
            <a:ext cx="931778" cy="93177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2CCD90-BA65-39DF-824C-ADA362DA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5777" y="5080050"/>
            <a:ext cx="743106" cy="7432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963FDEE-43C6-486A-AFAB-35CE867F6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72" y="3874879"/>
            <a:ext cx="1092057" cy="46795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E7053F5-82C2-9F49-CBDB-DE0FCC9120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9425" y="5175572"/>
            <a:ext cx="552237" cy="55223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3603D9B-3DD0-2EF7-351A-91DBA24BF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84" t="25193" r="13911" b="26832"/>
          <a:stretch/>
        </p:blipFill>
        <p:spPr>
          <a:xfrm>
            <a:off x="10160055" y="1083740"/>
            <a:ext cx="970976" cy="64514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DBFE87A-FACD-6A2C-C9B4-83324FA6A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62068" y="1160174"/>
            <a:ext cx="1225500" cy="4922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FCE9AB-B815-9231-8713-D81F433E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5976" t="24055" r="9431" b="21651"/>
          <a:stretch/>
        </p:blipFill>
        <p:spPr>
          <a:xfrm>
            <a:off x="853211" y="1252737"/>
            <a:ext cx="1388743" cy="30714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EEA49C1-EF84-56AD-4C25-59E3B20AEF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9157" y="1111774"/>
            <a:ext cx="589073" cy="58907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2C00BC8-09B2-0AC3-2268-081040196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73724" y="5141078"/>
            <a:ext cx="1244553" cy="62122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A88EAA5-141E-14ED-6EE1-4CB0161D7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92779" y="5120882"/>
            <a:ext cx="764078" cy="66161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5F0C81-73B7-AD25-1A13-457D369E7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79595" y="5171727"/>
            <a:ext cx="1368197" cy="5599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50FBFDB-4258-453F-FC4E-84A495F3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8945" y="5247109"/>
            <a:ext cx="1017275" cy="4091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6060A41-46D3-7480-363A-CED9C1DD6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09961" y="1208491"/>
            <a:ext cx="1372079" cy="39563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3B3EA0D-5134-E314-EB4E-E196056BB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767751" y="3697154"/>
            <a:ext cx="1559663" cy="82340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E132C51-8B89-E908-E6C9-A70D17116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9885042" y="2420677"/>
            <a:ext cx="1521003" cy="66818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48A60F27-6A86-7DC0-1984-2A5B83179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/>
          <a:srcRect/>
          <a:stretch/>
        </p:blipFill>
        <p:spPr bwMode="auto">
          <a:xfrm>
            <a:off x="8528800" y="2594767"/>
            <a:ext cx="1197061" cy="320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EFE1DB2-6182-B2F3-3436-E7CA4554DB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/>
          <a:srcRect/>
          <a:stretch/>
        </p:blipFill>
        <p:spPr bwMode="auto">
          <a:xfrm>
            <a:off x="7260325" y="3734776"/>
            <a:ext cx="702681" cy="748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AAB48EC-F81C-ADFB-A9B6-F0751C3328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969" y="2305086"/>
            <a:ext cx="744062" cy="89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3A7919A-2420-B8E6-98D7-EAA8C31002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 bwMode="auto">
          <a:xfrm>
            <a:off x="3925370" y="3730572"/>
            <a:ext cx="1496326" cy="75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1B96F731-5FD5-5DEF-B16D-2D9D8ADB0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/>
          <a:srcRect/>
          <a:stretch/>
        </p:blipFill>
        <p:spPr bwMode="auto">
          <a:xfrm>
            <a:off x="10205487" y="3668801"/>
            <a:ext cx="880112" cy="880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011A0E-D348-C03E-625D-9F3F877E3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136478" y="2279583"/>
            <a:ext cx="950374" cy="950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8F1671-E553-D505-492A-2CCECE320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25062" y="1119707"/>
            <a:ext cx="573207" cy="5732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EDD6A-D688-9069-81AC-790C25B68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840727" y="1119707"/>
            <a:ext cx="573207" cy="5732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A24F78-3DDE-F835-8312-79A17C754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080789" y="5236594"/>
            <a:ext cx="1061753" cy="430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46A800-ACF0-72A3-7F3B-AD6B2D5A6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110464" y="3682224"/>
            <a:ext cx="1906458" cy="85326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3705CA9-41E9-A260-BDF3-05B52F0EF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85315" y="2583474"/>
            <a:ext cx="1156756" cy="34259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966B85AD-0A8F-A9A7-28AD-044A202BE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1"/>
          <a:srcRect l="1899" r="2583"/>
          <a:stretch/>
        </p:blipFill>
        <p:spPr>
          <a:xfrm>
            <a:off x="8478000" y="3960395"/>
            <a:ext cx="1298661" cy="2969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0DECF33E-90EA-5404-7AD6-A0F11F58734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6740" y="-553998"/>
            <a:ext cx="11018520" cy="553998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All up </a:t>
            </a:r>
            <a:r>
              <a:rPr lang="en-US" err="1"/>
              <a:t>cust</a:t>
            </a:r>
            <a:r>
              <a:rPr lang="en-US"/>
              <a:t>. Logo slide 2</a:t>
            </a:r>
          </a:p>
        </p:txBody>
      </p:sp>
    </p:spTree>
    <p:extLst>
      <p:ext uri="{BB962C8B-B14F-4D97-AF65-F5344CB8AC3E}">
        <p14:creationId xmlns:p14="http://schemas.microsoft.com/office/powerpoint/2010/main" val="1150687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Single Corner Rounded 22">
            <a:extLst>
              <a:ext uri="{FF2B5EF4-FFF2-40B4-BE49-F238E27FC236}">
                <a16:creationId xmlns:a16="http://schemas.microsoft.com/office/drawing/2014/main" id="{FED1E47A-3231-B24D-5CC8-26059CC6D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2084389"/>
            <a:ext cx="6096001" cy="4773612"/>
          </a:xfrm>
          <a:prstGeom prst="round1Rect">
            <a:avLst>
              <a:gd name="adj" fmla="val 2796"/>
            </a:avLst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D26290-C7CE-55CD-5806-FCCA5548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.NET MAUI is Growing and Active!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53E5ED09-DEB7-077E-A96E-3B648CBE6C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369332"/>
          </a:xfrm>
        </p:spPr>
        <p:txBody>
          <a:bodyPr/>
          <a:lstStyle/>
          <a:p>
            <a:r>
              <a:rPr lang="en-US" sz="2400">
                <a:solidFill>
                  <a:srgbClr val="8DC8E8"/>
                </a:solidFill>
              </a:rPr>
              <a:t>.NET MAUI is Growing!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96B8F6D-F3A2-F05C-00AC-468F69C96BC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369332"/>
          </a:xfrm>
        </p:spPr>
        <p:txBody>
          <a:bodyPr/>
          <a:lstStyle/>
          <a:p>
            <a:r>
              <a:rPr lang="en-US" sz="2400">
                <a:solidFill>
                  <a:srgbClr val="8DC8E8"/>
                </a:solidFill>
              </a:rPr>
              <a:t>Most active .NET Foundation project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2C5C8DF5-249C-129C-22F3-9753017DE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973285"/>
              </p:ext>
            </p:extLst>
          </p:nvPr>
        </p:nvGraphicFramePr>
        <p:xfrm>
          <a:off x="388572" y="2084388"/>
          <a:ext cx="5547702" cy="40291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6354FA67-A13D-28CC-604D-095916C0204E}"/>
              </a:ext>
            </a:extLst>
          </p:cNvPr>
          <p:cNvSpPr txBox="1">
            <a:spLocks/>
          </p:cNvSpPr>
          <p:nvPr/>
        </p:nvSpPr>
        <p:spPr>
          <a:xfrm>
            <a:off x="1159759" y="3393921"/>
            <a:ext cx="1415276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13879" fontAlgn="base">
              <a:spcBef>
                <a:spcPct val="0"/>
              </a:spcBef>
              <a:spcAft>
                <a:spcPct val="0"/>
              </a:spcAft>
              <a:tabLst>
                <a:tab pos="939201" algn="l"/>
              </a:tabLst>
              <a:defRPr/>
            </a:pPr>
            <a:r>
              <a:rPr lang="en-US" sz="3200" spc="-51">
                <a:ln w="3175">
                  <a:noFill/>
                </a:ln>
                <a:solidFill>
                  <a:srgbClr val="C03BC4"/>
                </a:soli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+636%</a:t>
            </a:r>
          </a:p>
        </p:txBody>
      </p:sp>
      <p:sp>
        <p:nvSpPr>
          <p:cNvPr id="13" name="Up Arrow 1">
            <a:extLst>
              <a:ext uri="{FF2B5EF4-FFF2-40B4-BE49-F238E27FC236}">
                <a16:creationId xmlns:a16="http://schemas.microsoft.com/office/drawing/2014/main" id="{717331A1-1429-4152-68DA-E071DEDD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666442" y="2453944"/>
            <a:ext cx="401910" cy="850534"/>
          </a:xfrm>
          <a:prstGeom prst="upArrow">
            <a:avLst/>
          </a:prstGeom>
          <a:gradFill>
            <a:gsLst>
              <a:gs pos="0">
                <a:srgbClr val="0078D4"/>
              </a:gs>
              <a:gs pos="100000">
                <a:srgbClr val="C03BC4"/>
              </a:gs>
            </a:gsLst>
            <a:lin ang="54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6521" tIns="149217" rIns="186521" bIns="14921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5102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40" kern="0" err="1">
              <a:solidFill>
                <a:srgbClr val="FFFFFF"/>
              </a:solidFill>
              <a:cs typeface="Segoe UI" pitchFamily="34" charset="0"/>
            </a:endParaRPr>
          </a:p>
        </p:txBody>
      </p:sp>
      <p:graphicFrame>
        <p:nvGraphicFramePr>
          <p:cNvPr id="15" name="Table 11">
            <a:extLst>
              <a:ext uri="{FF2B5EF4-FFF2-40B4-BE49-F238E27FC236}">
                <a16:creationId xmlns:a16="http://schemas.microsoft.com/office/drawing/2014/main" id="{089FDF70-E647-311C-2641-76AECEE5A8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342933"/>
              </p:ext>
            </p:extLst>
          </p:nvPr>
        </p:nvGraphicFramePr>
        <p:xfrm>
          <a:off x="6397625" y="2084388"/>
          <a:ext cx="2377440" cy="3474720"/>
        </p:xfrm>
        <a:graphic>
          <a:graphicData uri="http://schemas.openxmlformats.org/drawingml/2006/table">
            <a:tbl>
              <a:tblPr firstRow="1" bandRow="1"/>
              <a:tblGrid>
                <a:gridCol w="1427332">
                  <a:extLst>
                    <a:ext uri="{9D8B030D-6E8A-4147-A177-3AD203B41FA5}">
                      <a16:colId xmlns:a16="http://schemas.microsoft.com/office/drawing/2014/main" val="809005358"/>
                    </a:ext>
                  </a:extLst>
                </a:gridCol>
                <a:gridCol w="950108">
                  <a:extLst>
                    <a:ext uri="{9D8B030D-6E8A-4147-A177-3AD203B41FA5}">
                      <a16:colId xmlns:a16="http://schemas.microsoft.com/office/drawing/2014/main" val="660235473"/>
                    </a:ext>
                  </a:extLst>
                </a:gridCol>
              </a:tblGrid>
              <a:tr h="54864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200">
                          <a:solidFill>
                            <a:srgbClr val="8DC8E8"/>
                          </a:solidFill>
                        </a:rPr>
                        <a:t>Project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200">
                          <a:solidFill>
                            <a:srgbClr val="8DC8E8"/>
                          </a:solidFill>
                        </a:rPr>
                        <a:t>Pull Requests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114036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.NET MAUI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1779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999523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Azure SDK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1460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199884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ASP.NET Core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641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8726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Windows Forms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322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90253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EF Core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212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7743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WPF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199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98076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 err="1">
                          <a:solidFill>
                            <a:schemeClr val="tx1"/>
                          </a:solidFill>
                        </a:rPr>
                        <a:t>MSBuild</a:t>
                      </a:r>
                      <a:endParaRPr lang="en-US" sz="105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196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224536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WCF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86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13355737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6DA945CD-D14C-723F-046B-50DA78124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7315802"/>
              </p:ext>
            </p:extLst>
          </p:nvPr>
        </p:nvGraphicFramePr>
        <p:xfrm>
          <a:off x="9239885" y="2084388"/>
          <a:ext cx="2377440" cy="3108960"/>
        </p:xfrm>
        <a:graphic>
          <a:graphicData uri="http://schemas.openxmlformats.org/drawingml/2006/table">
            <a:tbl>
              <a:tblPr firstRow="1" bandRow="1"/>
              <a:tblGrid>
                <a:gridCol w="1426464">
                  <a:extLst>
                    <a:ext uri="{9D8B030D-6E8A-4147-A177-3AD203B41FA5}">
                      <a16:colId xmlns:a16="http://schemas.microsoft.com/office/drawing/2014/main" val="809005358"/>
                    </a:ext>
                  </a:extLst>
                </a:gridCol>
                <a:gridCol w="950976">
                  <a:extLst>
                    <a:ext uri="{9D8B030D-6E8A-4147-A177-3AD203B41FA5}">
                      <a16:colId xmlns:a16="http://schemas.microsoft.com/office/drawing/2014/main" val="660235473"/>
                    </a:ext>
                  </a:extLst>
                </a:gridCol>
              </a:tblGrid>
              <a:tr h="54864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200">
                          <a:solidFill>
                            <a:srgbClr val="8DC8E8"/>
                          </a:solidFill>
                        </a:rPr>
                        <a:t>Project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b="1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200">
                          <a:solidFill>
                            <a:srgbClr val="8DC8E8"/>
                          </a:solidFill>
                        </a:rPr>
                        <a:t>Issues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8114036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.NET MAUI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1301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8999523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ASP.NET Core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1057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2199884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Azure SDK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677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398726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EF Core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468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3902532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Windows Forms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181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77430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 err="1">
                          <a:solidFill>
                            <a:schemeClr val="tx1"/>
                          </a:solidFill>
                        </a:rPr>
                        <a:t>MSBuild</a:t>
                      </a:r>
                      <a:endParaRPr lang="en-US" sz="1050">
                        <a:solidFill>
                          <a:schemeClr val="tx1"/>
                        </a:solidFill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165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2198076"/>
                  </a:ext>
                </a:extLst>
              </a:tr>
              <a:tr h="365760"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>
                          <a:solidFill>
                            <a:schemeClr val="tx1"/>
                          </a:solidFill>
                        </a:rPr>
                        <a:t>Orleans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66371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32742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99113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65484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33185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98226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64597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730969" algn="l" defTabSz="932742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86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>
                          <a:lumMod val="90000"/>
                          <a:lumOff val="1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8DC8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6224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4535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127A-C3F3-25F3-54C7-F6E23DA68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7 Performance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C0E89E-3D8A-BA79-388C-56BDFBFC864B}"/>
              </a:ext>
            </a:extLst>
          </p:cNvPr>
          <p:cNvSpPr txBox="1"/>
          <p:nvPr/>
        </p:nvSpPr>
        <p:spPr>
          <a:xfrm>
            <a:off x="2400300" y="6313340"/>
            <a:ext cx="7391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rgbClr val="D59ED7"/>
                </a:solidFill>
                <a:latin typeface="+mj-lt"/>
              </a:rPr>
              <a:t>https://</a:t>
            </a:r>
            <a:r>
              <a:rPr lang="en-US" sz="2400" err="1">
                <a:solidFill>
                  <a:srgbClr val="D59ED7"/>
                </a:solidFill>
                <a:latin typeface="+mj-lt"/>
              </a:rPr>
              <a:t>aka.ms</a:t>
            </a:r>
            <a:r>
              <a:rPr lang="en-US" sz="2400">
                <a:solidFill>
                  <a:srgbClr val="D59ED7"/>
                </a:solidFill>
                <a:latin typeface="+mj-lt"/>
              </a:rPr>
              <a:t>/maui-7-perf</a:t>
            </a:r>
          </a:p>
        </p:txBody>
      </p:sp>
      <p:grpSp>
        <p:nvGrpSpPr>
          <p:cNvPr id="19" name="Group 18" descr="545ms android startup">
            <a:extLst>
              <a:ext uri="{FF2B5EF4-FFF2-40B4-BE49-F238E27FC236}">
                <a16:creationId xmlns:a16="http://schemas.microsoft.com/office/drawing/2014/main" id="{92631BD4-9B40-502B-CE3D-67610226D9C1}"/>
              </a:ext>
            </a:extLst>
          </p:cNvPr>
          <p:cNvGrpSpPr/>
          <p:nvPr/>
        </p:nvGrpSpPr>
        <p:grpSpPr>
          <a:xfrm>
            <a:off x="369949" y="3958677"/>
            <a:ext cx="5219700" cy="1902818"/>
            <a:chOff x="85944" y="3792013"/>
            <a:chExt cx="5219700" cy="1902818"/>
          </a:xfrm>
        </p:grpSpPr>
        <p:sp>
          <p:nvSpPr>
            <p:cNvPr id="3" name="Text Placeholder 1">
              <a:extLst>
                <a:ext uri="{FF2B5EF4-FFF2-40B4-BE49-F238E27FC236}">
                  <a16:creationId xmlns:a16="http://schemas.microsoft.com/office/drawing/2014/main" id="{884845BB-430C-CEB3-0E93-E8EE49091230}"/>
                </a:ext>
              </a:extLst>
            </p:cNvPr>
            <p:cNvSpPr txBox="1">
              <a:spLocks/>
            </p:cNvSpPr>
            <p:nvPr/>
          </p:nvSpPr>
          <p:spPr>
            <a:xfrm>
              <a:off x="629944" y="3792013"/>
              <a:ext cx="4131700" cy="132959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13879" fontAlgn="base">
                <a:spcBef>
                  <a:spcPct val="0"/>
                </a:spcBef>
                <a:spcAft>
                  <a:spcPct val="0"/>
                </a:spcAft>
                <a:tabLst>
                  <a:tab pos="939201" algn="l"/>
                </a:tabLst>
                <a:defRPr/>
              </a:pPr>
              <a:r>
                <a:rPr lang="en-US" sz="9600" b="1" spc="-51" dirty="0">
                  <a:ln w="3175">
                    <a:noFill/>
                  </a:ln>
                  <a:gradFill flip="none" rotWithShape="1">
                    <a:gsLst>
                      <a:gs pos="0">
                        <a:srgbClr val="8DC8E8"/>
                      </a:gs>
                      <a:gs pos="88000">
                        <a:srgbClr val="D59ED7"/>
                      </a:gs>
                    </a:gsLst>
                    <a:lin ang="21000000" scaled="0"/>
                    <a:tileRect/>
                  </a:gradFill>
                  <a:latin typeface="+mj-lt"/>
                  <a:ea typeface="Open Sans"/>
                  <a:cs typeface="Open Sans"/>
                </a:rPr>
                <a:t>545ms</a:t>
              </a:r>
              <a:endParaRPr lang="en-US" sz="8000" spc="-51" dirty="0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88000">
                      <a:srgbClr val="D59ED7"/>
                    </a:gs>
                  </a:gsLst>
                  <a:lin ang="21000000" scaled="0"/>
                  <a:tileRect/>
                </a:gradFill>
                <a:latin typeface="Segoe UI"/>
                <a:ea typeface="Open Sans"/>
                <a:cs typeface="Open Sans"/>
              </a:endParaRPr>
            </a:p>
          </p:txBody>
        </p:sp>
        <p:sp>
          <p:nvSpPr>
            <p:cNvPr id="4" name="Text Placeholder 6">
              <a:extLst>
                <a:ext uri="{FF2B5EF4-FFF2-40B4-BE49-F238E27FC236}">
                  <a16:creationId xmlns:a16="http://schemas.microsoft.com/office/drawing/2014/main" id="{C4118DDA-142F-2DEB-5252-17CDF46233BA}"/>
                </a:ext>
              </a:extLst>
            </p:cNvPr>
            <p:cNvSpPr txBox="1">
              <a:spLocks/>
            </p:cNvSpPr>
            <p:nvPr/>
          </p:nvSpPr>
          <p:spPr>
            <a:xfrm>
              <a:off x="85944" y="5325499"/>
              <a:ext cx="5219700" cy="36933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solidFill>
                    <a:schemeClr val="tx1"/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cs typeface="Segoe UI"/>
                </a:rPr>
                <a:t>Android Startup</a:t>
              </a:r>
              <a:endParaRPr lang="en-US" sz="2400"/>
            </a:p>
          </p:txBody>
        </p:sp>
      </p:grpSp>
      <p:grpSp>
        <p:nvGrpSpPr>
          <p:cNvPr id="20" name="Group 19" descr="^51% faster UI rendering">
            <a:extLst>
              <a:ext uri="{FF2B5EF4-FFF2-40B4-BE49-F238E27FC236}">
                <a16:creationId xmlns:a16="http://schemas.microsoft.com/office/drawing/2014/main" id="{E023695B-E2CA-DFB2-71A1-A36B68B4B1CE}"/>
              </a:ext>
            </a:extLst>
          </p:cNvPr>
          <p:cNvGrpSpPr/>
          <p:nvPr/>
        </p:nvGrpSpPr>
        <p:grpSpPr>
          <a:xfrm>
            <a:off x="369949" y="1510097"/>
            <a:ext cx="5219700" cy="1902818"/>
            <a:chOff x="185792" y="1343433"/>
            <a:chExt cx="5219700" cy="1902818"/>
          </a:xfrm>
        </p:grpSpPr>
        <p:sp>
          <p:nvSpPr>
            <p:cNvPr id="10" name="Text Placeholder 1">
              <a:extLst>
                <a:ext uri="{FF2B5EF4-FFF2-40B4-BE49-F238E27FC236}">
                  <a16:creationId xmlns:a16="http://schemas.microsoft.com/office/drawing/2014/main" id="{FF73A4FB-749B-22C5-4BC8-0461D6DE0F1D}"/>
                </a:ext>
              </a:extLst>
            </p:cNvPr>
            <p:cNvSpPr txBox="1">
              <a:spLocks/>
            </p:cNvSpPr>
            <p:nvPr/>
          </p:nvSpPr>
          <p:spPr>
            <a:xfrm>
              <a:off x="729792" y="1343433"/>
              <a:ext cx="4131700" cy="132959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13879" fontAlgn="base">
                <a:spcBef>
                  <a:spcPct val="0"/>
                </a:spcBef>
                <a:spcAft>
                  <a:spcPct val="0"/>
                </a:spcAft>
                <a:tabLst>
                  <a:tab pos="939201" algn="l"/>
                </a:tabLst>
                <a:defRPr/>
              </a:pPr>
              <a:r>
                <a:rPr lang="en-US" sz="9600" b="1" spc="-51">
                  <a:ln w="3175">
                    <a:noFill/>
                  </a:ln>
                  <a:gradFill flip="none" rotWithShape="1">
                    <a:gsLst>
                      <a:gs pos="0">
                        <a:srgbClr val="8DC8E8"/>
                      </a:gs>
                      <a:gs pos="88000">
                        <a:srgbClr val="D59ED7"/>
                      </a:gs>
                    </a:gsLst>
                    <a:lin ang="21000000" scaled="0"/>
                    <a:tileRect/>
                  </a:gradFill>
                  <a:latin typeface="+mj-lt"/>
                  <a:ea typeface="Open Sans"/>
                  <a:cs typeface="Open Sans"/>
                </a:rPr>
                <a:t>^51%</a:t>
              </a:r>
              <a:endParaRPr lang="en-US" sz="8000" spc="-51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88000">
                      <a:srgbClr val="D59ED7"/>
                    </a:gs>
                  </a:gsLst>
                  <a:lin ang="21000000" scaled="0"/>
                  <a:tileRect/>
                </a:gradFill>
                <a:latin typeface="Segoe UI"/>
                <a:ea typeface="Open Sans"/>
                <a:cs typeface="Open Sans"/>
              </a:endParaRPr>
            </a:p>
          </p:txBody>
        </p:sp>
        <p:sp>
          <p:nvSpPr>
            <p:cNvPr id="11" name="Text Placeholder 6">
              <a:extLst>
                <a:ext uri="{FF2B5EF4-FFF2-40B4-BE49-F238E27FC236}">
                  <a16:creationId xmlns:a16="http://schemas.microsoft.com/office/drawing/2014/main" id="{6783D16B-1AB9-56D6-68F5-B21B71220B58}"/>
                </a:ext>
              </a:extLst>
            </p:cNvPr>
            <p:cNvSpPr txBox="1">
              <a:spLocks/>
            </p:cNvSpPr>
            <p:nvPr/>
          </p:nvSpPr>
          <p:spPr>
            <a:xfrm>
              <a:off x="185792" y="2876919"/>
              <a:ext cx="5219700" cy="36933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solidFill>
                    <a:schemeClr val="tx1"/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cs typeface="Segoe UI"/>
                </a:rPr>
                <a:t>Faster UI Rendering</a:t>
              </a:r>
              <a:endParaRPr lang="en-US" sz="2400"/>
            </a:p>
          </p:txBody>
        </p:sp>
      </p:grpSp>
      <p:grpSp>
        <p:nvGrpSpPr>
          <p:cNvPr id="21" name="Group 20" descr="down 5% smaller iOS app size">
            <a:extLst>
              <a:ext uri="{FF2B5EF4-FFF2-40B4-BE49-F238E27FC236}">
                <a16:creationId xmlns:a16="http://schemas.microsoft.com/office/drawing/2014/main" id="{52DCE08D-2B0D-8090-ED92-73A956C4CE6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525596" y="3808821"/>
            <a:ext cx="5219700" cy="2045235"/>
            <a:chOff x="6078921" y="3649596"/>
            <a:chExt cx="5219700" cy="2045235"/>
          </a:xfrm>
        </p:grpSpPr>
        <p:sp>
          <p:nvSpPr>
            <p:cNvPr id="14" name="Text Placeholder 1">
              <a:extLst>
                <a:ext uri="{FF2B5EF4-FFF2-40B4-BE49-F238E27FC236}">
                  <a16:creationId xmlns:a16="http://schemas.microsoft.com/office/drawing/2014/main" id="{BEA7F61A-AEC0-15F3-79C2-0A1143BB34C1}"/>
                </a:ext>
              </a:extLst>
            </p:cNvPr>
            <p:cNvSpPr txBox="1">
              <a:spLocks/>
            </p:cNvSpPr>
            <p:nvPr/>
          </p:nvSpPr>
          <p:spPr>
            <a:xfrm>
              <a:off x="6622921" y="3792013"/>
              <a:ext cx="4131700" cy="1329595"/>
            </a:xfrm>
            <a:prstGeom prst="rect">
              <a:avLst/>
            </a:prstGeom>
          </p:spPr>
          <p:txBody>
            <a:bodyPr wrap="square" lIns="0" tIns="0" rIns="0" bIns="0" anchor="t">
              <a:sp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3800" kern="1200">
                  <a:solidFill>
                    <a:schemeClr val="accent2"/>
                  </a:solidFill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4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40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3600" kern="1200">
                  <a:solidFill>
                    <a:schemeClr val="tx1"/>
                  </a:solidFill>
                  <a:latin typeface="Segoe UI Light" panose="020B0502040204020203" pitchFamily="34" charset="0"/>
                  <a:ea typeface="+mn-ea"/>
                  <a:cs typeface="Segoe UI Light" panose="020B0502040204020203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13879" fontAlgn="base">
                <a:spcBef>
                  <a:spcPct val="0"/>
                </a:spcBef>
                <a:spcAft>
                  <a:spcPct val="0"/>
                </a:spcAft>
                <a:tabLst>
                  <a:tab pos="939201" algn="l"/>
                </a:tabLst>
                <a:defRPr/>
              </a:pPr>
              <a:r>
                <a:rPr lang="en-US" sz="9600" b="1" spc="-51">
                  <a:ln w="3175">
                    <a:noFill/>
                  </a:ln>
                  <a:gradFill flip="none" rotWithShape="1">
                    <a:gsLst>
                      <a:gs pos="0">
                        <a:srgbClr val="8DC8E8"/>
                      </a:gs>
                      <a:gs pos="88000">
                        <a:srgbClr val="D59ED7"/>
                      </a:gs>
                    </a:gsLst>
                    <a:lin ang="21000000" scaled="0"/>
                    <a:tileRect/>
                  </a:gradFill>
                  <a:latin typeface="+mj-lt"/>
                  <a:ea typeface="Open Sans"/>
                  <a:cs typeface="Open Sans"/>
                </a:rPr>
                <a:t>5%</a:t>
              </a:r>
              <a:endParaRPr lang="en-US" sz="8000" spc="-51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88000">
                      <a:srgbClr val="D59ED7"/>
                    </a:gs>
                  </a:gsLst>
                  <a:lin ang="21000000" scaled="0"/>
                  <a:tileRect/>
                </a:gradFill>
                <a:latin typeface="Segoe UI"/>
                <a:ea typeface="Open Sans"/>
                <a:cs typeface="Open Sans"/>
              </a:endParaRPr>
            </a:p>
          </p:txBody>
        </p:sp>
        <p:sp>
          <p:nvSpPr>
            <p:cNvPr id="15" name="Text Placeholder 6">
              <a:extLst>
                <a:ext uri="{FF2B5EF4-FFF2-40B4-BE49-F238E27FC236}">
                  <a16:creationId xmlns:a16="http://schemas.microsoft.com/office/drawing/2014/main" id="{E86FD2FC-09A9-81F1-A856-8C161A81C1BA}"/>
                </a:ext>
              </a:extLst>
            </p:cNvPr>
            <p:cNvSpPr txBox="1">
              <a:spLocks/>
            </p:cNvSpPr>
            <p:nvPr/>
          </p:nvSpPr>
          <p:spPr>
            <a:xfrm>
              <a:off x="6078921" y="5325499"/>
              <a:ext cx="5219700" cy="36933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solidFill>
                    <a:schemeClr val="tx1"/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cs typeface="Segoe UI"/>
                </a:rPr>
                <a:t>Smaller iOS App Size</a:t>
              </a:r>
              <a:endParaRPr lang="en-US" sz="2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6202998-D5DF-3A00-DEA3-118F2469A45D}"/>
                </a:ext>
              </a:extLst>
            </p:cNvPr>
            <p:cNvSpPr txBox="1"/>
            <p:nvPr/>
          </p:nvSpPr>
          <p:spPr>
            <a:xfrm rot="10800000">
              <a:off x="6939457" y="3649596"/>
              <a:ext cx="1006366" cy="156966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kumimoji="0" lang="en-US" sz="9600" b="1" i="0" u="none" strike="noStrike" kern="1200" cap="none" spc="-51" normalizeH="0" baseline="0" noProof="0" dirty="0">
                  <a:ln w="3175">
                    <a:noFill/>
                  </a:ln>
                  <a:gradFill flip="none" rotWithShape="1">
                    <a:gsLst>
                      <a:gs pos="0">
                        <a:srgbClr val="8DC8E8"/>
                      </a:gs>
                      <a:gs pos="88000">
                        <a:srgbClr val="D59ED7"/>
                      </a:gs>
                    </a:gsLst>
                    <a:lin ang="21000000" scaled="0"/>
                    <a:tileRect/>
                  </a:gradFill>
                  <a:effectLst/>
                  <a:uLnTx/>
                  <a:uFillTx/>
                  <a:latin typeface="Segoe UI Semibold"/>
                  <a:ea typeface="Open Sans"/>
                  <a:cs typeface="Open Sans"/>
                </a:rPr>
                <a:t>^</a:t>
              </a:r>
              <a:endParaRPr lang="en-US" dirty="0"/>
            </a:p>
          </p:txBody>
        </p:sp>
      </p:grpSp>
      <p:grpSp>
        <p:nvGrpSpPr>
          <p:cNvPr id="25" name="Group 24" descr="screenshot of codes and graphs, smoother scrolling">
            <a:extLst>
              <a:ext uri="{FF2B5EF4-FFF2-40B4-BE49-F238E27FC236}">
                <a16:creationId xmlns:a16="http://schemas.microsoft.com/office/drawing/2014/main" id="{23F6E169-BF5A-3596-BDA2-04D742A6BE2F}"/>
              </a:ext>
            </a:extLst>
          </p:cNvPr>
          <p:cNvGrpSpPr/>
          <p:nvPr/>
        </p:nvGrpSpPr>
        <p:grpSpPr>
          <a:xfrm>
            <a:off x="6525596" y="1090053"/>
            <a:ext cx="5219700" cy="2335271"/>
            <a:chOff x="6467790" y="1090053"/>
            <a:chExt cx="5219700" cy="2335271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87804FAA-234A-0AAD-51FA-48EF9CC27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5078" y="1090053"/>
              <a:ext cx="3565125" cy="1737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 Placeholder 6">
              <a:extLst>
                <a:ext uri="{FF2B5EF4-FFF2-40B4-BE49-F238E27FC236}">
                  <a16:creationId xmlns:a16="http://schemas.microsoft.com/office/drawing/2014/main" id="{549139B2-2718-078C-1F85-36C98E1C2198}"/>
                </a:ext>
              </a:extLst>
            </p:cNvPr>
            <p:cNvSpPr txBox="1">
              <a:spLocks/>
            </p:cNvSpPr>
            <p:nvPr/>
          </p:nvSpPr>
          <p:spPr>
            <a:xfrm>
              <a:off x="6467790" y="3055992"/>
              <a:ext cx="5219700" cy="369332"/>
            </a:xfrm>
            <a:prstGeom prst="rect">
              <a:avLst/>
            </a:prstGeom>
          </p:spPr>
          <p:txBody>
            <a:bodyPr vert="horz" wrap="square" lIns="0" tIns="0" rIns="0" bIns="0" rtlCol="0" anchor="t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800" kern="1200" spc="0" baseline="0">
                  <a:solidFill>
                    <a:schemeClr val="tx1"/>
                  </a:solidFill>
                  <a:latin typeface="+mj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400">
                  <a:cs typeface="Segoe UI"/>
                </a:rPr>
                <a:t>Smoother Scrolling</a:t>
              </a:r>
              <a:endParaRPr 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35371243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2.22222E-6 L 0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F127A-C3F3-25F3-54C7-F6E23DA68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Improvements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99E71C78-DFBD-6799-E8D5-F8397778C001}"/>
              </a:ext>
            </a:extLst>
          </p:cNvPr>
          <p:cNvSpPr txBox="1">
            <a:spLocks/>
          </p:cNvSpPr>
          <p:nvPr/>
        </p:nvSpPr>
        <p:spPr>
          <a:xfrm>
            <a:off x="1128200" y="1707495"/>
            <a:ext cx="413170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3879" fontAlgn="base">
              <a:spcBef>
                <a:spcPct val="0"/>
              </a:spcBef>
              <a:spcAft>
                <a:spcPct val="0"/>
              </a:spcAft>
              <a:tabLst>
                <a:tab pos="939201" algn="l"/>
              </a:tabLst>
              <a:defRPr/>
            </a:pPr>
            <a:r>
              <a:rPr lang="en-US" sz="9600" b="1" spc="-51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88000">
                      <a:srgbClr val="D59ED7"/>
                    </a:gs>
                  </a:gsLst>
                  <a:lin ang="21000000" scaled="0"/>
                  <a:tileRect/>
                </a:gradFill>
                <a:latin typeface="+mj-lt"/>
                <a:ea typeface="Open Sans"/>
                <a:cs typeface="Open Sans"/>
              </a:rPr>
              <a:t>^35%</a:t>
            </a:r>
            <a:endParaRPr lang="en-US" sz="8000" spc="-51">
              <a:ln w="3175">
                <a:noFill/>
              </a:ln>
              <a:gradFill flip="none" rotWithShape="1">
                <a:gsLst>
                  <a:gs pos="0">
                    <a:srgbClr val="8DC8E8"/>
                  </a:gs>
                  <a:gs pos="88000">
                    <a:srgbClr val="D59ED7"/>
                  </a:gs>
                </a:gsLst>
                <a:lin ang="21000000" scaled="0"/>
                <a:tileRect/>
              </a:gradFill>
              <a:latin typeface="Segoe UI"/>
              <a:ea typeface="Open Sans"/>
              <a:cs typeface="Open San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28D392-BF30-EEC0-A994-919D05373A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3240981"/>
            <a:ext cx="5219700" cy="369332"/>
          </a:xfrm>
        </p:spPr>
        <p:txBody>
          <a:bodyPr/>
          <a:lstStyle/>
          <a:p>
            <a:pPr algn="ctr"/>
            <a:r>
              <a:rPr lang="en-US" sz="2400">
                <a:cs typeface="Segoe UI"/>
              </a:rPr>
              <a:t>Pair to Mac Success Rate</a:t>
            </a:r>
            <a:endParaRPr lang="en-US" sz="2400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EB31A72-0778-1B27-4A4E-BB09AAC080CE}"/>
              </a:ext>
            </a:extLst>
          </p:cNvPr>
          <p:cNvSpPr txBox="1">
            <a:spLocks/>
          </p:cNvSpPr>
          <p:nvPr/>
        </p:nvSpPr>
        <p:spPr>
          <a:xfrm>
            <a:off x="6941625" y="1692981"/>
            <a:ext cx="413170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3879">
              <a:spcBef>
                <a:spcPct val="0"/>
              </a:spcBef>
              <a:spcAft>
                <a:spcPct val="0"/>
              </a:spcAft>
              <a:tabLst>
                <a:tab pos="939201" algn="l"/>
              </a:tabLst>
              <a:defRPr/>
            </a:pPr>
            <a:r>
              <a:rPr lang="en-US" sz="9600" b="1" spc="-51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88000">
                      <a:srgbClr val="D59ED7"/>
                    </a:gs>
                  </a:gsLst>
                  <a:lin ang="21000000" scaled="0"/>
                  <a:tileRect/>
                </a:gradFill>
                <a:latin typeface="+mj-lt"/>
                <a:ea typeface="Open Sans"/>
                <a:cs typeface="Open Sans"/>
              </a:rPr>
              <a:t>1/3 less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6400847-D199-EFE0-5130-E8278096FDF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3226467"/>
            <a:ext cx="5219700" cy="369332"/>
          </a:xfrm>
        </p:spPr>
        <p:txBody>
          <a:bodyPr/>
          <a:lstStyle/>
          <a:p>
            <a:pPr algn="ctr"/>
            <a:r>
              <a:rPr lang="en-US" sz="2400">
                <a:cs typeface="Segoe UI"/>
              </a:rPr>
              <a:t>Hot Reload Errors</a:t>
            </a:r>
            <a:endParaRPr lang="en-US" sz="2400"/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6201FFB4-AE29-2093-6142-9E595F1EB929}"/>
              </a:ext>
            </a:extLst>
          </p:cNvPr>
          <p:cNvSpPr txBox="1">
            <a:spLocks/>
          </p:cNvSpPr>
          <p:nvPr/>
        </p:nvSpPr>
        <p:spPr>
          <a:xfrm>
            <a:off x="1128200" y="4497982"/>
            <a:ext cx="413170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3879" fontAlgn="base">
              <a:spcBef>
                <a:spcPct val="0"/>
              </a:spcBef>
              <a:spcAft>
                <a:spcPct val="0"/>
              </a:spcAft>
              <a:tabLst>
                <a:tab pos="939201" algn="l"/>
              </a:tabLst>
              <a:defRPr/>
            </a:pPr>
            <a:r>
              <a:rPr lang="en-US" sz="9600" b="1" spc="-51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88000">
                      <a:srgbClr val="D59ED7"/>
                    </a:gs>
                  </a:gsLst>
                  <a:lin ang="21000000" scaled="0"/>
                  <a:tileRect/>
                </a:gradFill>
                <a:latin typeface="+mj-lt"/>
                <a:ea typeface="Open Sans"/>
                <a:cs typeface="Open Sans"/>
              </a:rPr>
              <a:t>^14%</a:t>
            </a:r>
            <a:endParaRPr lang="en-US" sz="8000" spc="-51">
              <a:ln w="3175">
                <a:noFill/>
              </a:ln>
              <a:gradFill flip="none" rotWithShape="1">
                <a:gsLst>
                  <a:gs pos="0">
                    <a:srgbClr val="8DC8E8"/>
                  </a:gs>
                  <a:gs pos="88000">
                    <a:srgbClr val="D59ED7"/>
                  </a:gs>
                </a:gsLst>
                <a:lin ang="21000000" scaled="0"/>
                <a:tileRect/>
              </a:gradFill>
              <a:latin typeface="Segoe UI"/>
              <a:ea typeface="Open Sans"/>
              <a:cs typeface="Open Sans"/>
            </a:endParaRP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D7618D0B-0919-E550-594E-413A820947FE}"/>
              </a:ext>
            </a:extLst>
          </p:cNvPr>
          <p:cNvSpPr txBox="1">
            <a:spLocks/>
          </p:cNvSpPr>
          <p:nvPr/>
        </p:nvSpPr>
        <p:spPr>
          <a:xfrm>
            <a:off x="584200" y="6031468"/>
            <a:ext cx="52197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cs typeface="Segoe UI"/>
              </a:rPr>
              <a:t>First Build Success</a:t>
            </a:r>
            <a:endParaRPr lang="en-US" sz="2400"/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E481C9BF-FA2E-000E-7744-AF8A68FE5C17}"/>
              </a:ext>
            </a:extLst>
          </p:cNvPr>
          <p:cNvSpPr txBox="1">
            <a:spLocks/>
          </p:cNvSpPr>
          <p:nvPr/>
        </p:nvSpPr>
        <p:spPr>
          <a:xfrm>
            <a:off x="6640000" y="4497982"/>
            <a:ext cx="4131700" cy="1329595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13879" fontAlgn="base">
              <a:spcBef>
                <a:spcPct val="0"/>
              </a:spcBef>
              <a:spcAft>
                <a:spcPct val="0"/>
              </a:spcAft>
              <a:tabLst>
                <a:tab pos="939201" algn="l"/>
              </a:tabLst>
              <a:defRPr/>
            </a:pPr>
            <a:r>
              <a:rPr lang="en-US" sz="9600" b="1" spc="-51">
                <a:ln w="3175">
                  <a:noFill/>
                </a:ln>
                <a:gradFill flip="none" rotWithShape="1">
                  <a:gsLst>
                    <a:gs pos="0">
                      <a:srgbClr val="8DC8E8"/>
                    </a:gs>
                    <a:gs pos="88000">
                      <a:srgbClr val="D59ED7"/>
                    </a:gs>
                  </a:gsLst>
                  <a:lin ang="21000000" scaled="0"/>
                  <a:tileRect/>
                </a:gradFill>
                <a:latin typeface="+mj-lt"/>
                <a:ea typeface="Open Sans"/>
                <a:cs typeface="Open Sans"/>
              </a:rPr>
              <a:t>^12%</a:t>
            </a:r>
            <a:endParaRPr lang="en-US" sz="8000" spc="-51">
              <a:ln w="3175">
                <a:noFill/>
              </a:ln>
              <a:gradFill flip="none" rotWithShape="1">
                <a:gsLst>
                  <a:gs pos="0">
                    <a:srgbClr val="8DC8E8"/>
                  </a:gs>
                  <a:gs pos="88000">
                    <a:srgbClr val="D59ED7"/>
                  </a:gs>
                </a:gsLst>
                <a:lin ang="21000000" scaled="0"/>
                <a:tileRect/>
              </a:gradFill>
              <a:latin typeface="Segoe UI"/>
              <a:ea typeface="Open Sans"/>
              <a:cs typeface="Open Sans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3B57856-9FC0-3A2F-AA68-864C16F808BC}"/>
              </a:ext>
            </a:extLst>
          </p:cNvPr>
          <p:cNvSpPr txBox="1">
            <a:spLocks/>
          </p:cNvSpPr>
          <p:nvPr/>
        </p:nvSpPr>
        <p:spPr>
          <a:xfrm>
            <a:off x="6096000" y="6031468"/>
            <a:ext cx="5219700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cs typeface="Segoe UI"/>
              </a:rPr>
              <a:t>First Launch Success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493037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03541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6 2.96296E-6 L -2.08333E-6 0.03541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8.33333E-7 0.03542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08333E-6 7.40741E-7 L -2.08333E-6 0.0354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03541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8.33333E-7 0.03542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2.96296E-6 L 8.33333E-7 0.03541 " pathEditMode="relative" rAng="0" ptsTypes="AA">
                                      <p:cBhvr>
                                        <p:cTn id="3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8.33333E-7 0.03542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6" grpId="0"/>
      <p:bldP spid="6" grpId="1"/>
      <p:bldP spid="8" grpId="0"/>
      <p:bldP spid="8" grpId="1"/>
      <p:bldP spid="3" grpId="0"/>
      <p:bldP spid="3" grpId="1"/>
      <p:bldP spid="4" grpId="0"/>
      <p:bldP spid="4" grpId="1"/>
      <p:bldP spid="9" grpId="0"/>
      <p:bldP spid="9" grpId="1"/>
      <p:bldP spid="10" grpId="0"/>
      <p:bldP spid="1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64A406-E816-8F6C-55AE-66B0705A8D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Tooltips</a:t>
            </a:r>
          </a:p>
        </p:txBody>
      </p:sp>
      <p:pic>
        <p:nvPicPr>
          <p:cNvPr id="8" name="hover-and-tooltip">
            <a:hlinkClick r:id="" action="ppaction://media"/>
            <a:extLst>
              <a:ext uri="{FF2B5EF4-FFF2-40B4-BE49-F238E27FC236}">
                <a16:creationId xmlns:a16="http://schemas.microsoft.com/office/drawing/2014/main" id="{4997D147-4C08-BCAA-D86D-11721BFC90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sz="half"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93658" y="1436688"/>
            <a:ext cx="3413125" cy="3078163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4391E6-53F8-8CFD-4C59-9706A401C5AB}"/>
              </a:ext>
            </a:extLst>
          </p:cNvPr>
          <p:cNvSpPr txBox="1"/>
          <p:nvPr/>
        </p:nvSpPr>
        <p:spPr>
          <a:xfrm>
            <a:off x="588263" y="1436688"/>
            <a:ext cx="7391400" cy="343170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HorizontalStackLayout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Spacing="8"&gt;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&lt;Button Text="{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x:Static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icons:FabIconFont.Save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ToolTipProperties.Text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="Save"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FontFamily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FabricIcon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&lt;Button Text="{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x:Static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icons:FabIconFont.Undo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ToolTipProperties.Text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="Undo"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FontFamily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FabricIcon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&lt;Button Text="{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x:Static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icons:FabIconFont.Redo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}"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ToolTipProperties.Text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9AAE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="Redo"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           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FontFamily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="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FabricIcon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"/&gt;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&lt;/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HorizontalStackLayout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630662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6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icrosoft Build 16:9 Template Light">
  <a:themeElements>
    <a:clrScheme name="Custom 90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0078D4"/>
      </a:accent3>
      <a:accent4>
        <a:srgbClr val="8C8279"/>
      </a:accent4>
      <a:accent5>
        <a:srgbClr val="8DE971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977E625-A620-4C4E-89B5-C781EF529699}"/>
    </a:ext>
  </a:extLst>
</a:theme>
</file>

<file path=ppt/theme/theme2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3.xml><?xml version="1.0" encoding="utf-8"?>
<a:theme xmlns:a="http://schemas.openxmlformats.org/drawingml/2006/main" name="Microsoft Build 16:9 Template Dark">
  <a:themeElements>
    <a:clrScheme name="Custom 91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661C5"/>
      </a:accent2>
      <a:accent3>
        <a:srgbClr val="0078D4"/>
      </a:accent3>
      <a:accent4>
        <a:srgbClr val="D7D2CB"/>
      </a:accent4>
      <a:accent5>
        <a:srgbClr val="D4EC8E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3_16-9 Event-template.potx" id="{D98A8582-D9E9-4D2A-A4F4-342A0FDF4A6D}" vid="{F8883483-E3B9-4652-861E-5160AAC80937}"/>
    </a:ext>
  </a:extLst>
</a:theme>
</file>

<file path=ppt/theme/theme4.xml><?xml version="1.0" encoding="utf-8"?>
<a:theme xmlns:a="http://schemas.openxmlformats.org/drawingml/2006/main" name="Light 16x9">
  <a:themeElements>
    <a:clrScheme name="Theme Colors Light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C5B4E3"/>
      </a:accent2>
      <a:accent3>
        <a:srgbClr val="C03BC4"/>
      </a:accent3>
      <a:accent4>
        <a:srgbClr val="8C8279"/>
      </a:accent4>
      <a:accent5>
        <a:srgbClr val="D59ED7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brand template starter - 16x9 v02.potx" id="{9DE343BB-684C-4E39-9ABE-CA20EBB6B8E9}" vid="{9935AA06-83FC-4F49-986F-263BF3DDCCF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Override1.xml><?xml version="1.0" encoding="utf-8"?>
<a:themeOverride xmlns:a="http://schemas.openxmlformats.org/drawingml/2006/main">
  <a:clrScheme name="Custom 90">
    <a:dk1>
      <a:srgbClr val="000000"/>
    </a:dk1>
    <a:lt1>
      <a:srgbClr val="FFFFFF"/>
    </a:lt1>
    <a:dk2>
      <a:srgbClr val="463668"/>
    </a:dk2>
    <a:lt2>
      <a:srgbClr val="E8E6DF"/>
    </a:lt2>
    <a:accent1>
      <a:srgbClr val="463668"/>
    </a:accent1>
    <a:accent2>
      <a:srgbClr val="C5B4E3"/>
    </a:accent2>
    <a:accent3>
      <a:srgbClr val="0078D4"/>
    </a:accent3>
    <a:accent4>
      <a:srgbClr val="8C8279"/>
    </a:accent4>
    <a:accent5>
      <a:srgbClr val="8DE971"/>
    </a:accent5>
    <a:accent6>
      <a:srgbClr val="D7D2CB"/>
    </a:accent6>
    <a:hlink>
      <a:srgbClr val="8661C5"/>
    </a:hlink>
    <a:folHlink>
      <a:srgbClr val="8661C5"/>
    </a:folHlink>
  </a:clrScheme>
  <a:fontScheme name="Microsoft 2019 Brand Templates">
    <a:majorFont>
      <a:latin typeface="Segoe UI Semibold"/>
      <a:ea typeface=""/>
      <a:cs typeface=""/>
    </a:majorFont>
    <a:minorFont>
      <a:latin typeface="Segoe UI"/>
      <a:ea typeface=""/>
      <a:cs typeface=""/>
    </a:minorFont>
  </a:fontScheme>
  <a:fmtScheme name="Couture">
    <a:fillStyleLst>
      <a:solidFill>
        <a:schemeClr val="phClr"/>
      </a:solidFill>
      <a:solidFill>
        <a:schemeClr val="phClr">
          <a:tint val="65000"/>
        </a:schemeClr>
      </a:solidFill>
      <a:solidFill>
        <a:schemeClr val="phClr">
          <a:shade val="80000"/>
          <a:satMod val="180000"/>
        </a:schemeClr>
      </a:solidFill>
    </a:fillStyleLst>
    <a:lnStyleLst>
      <a:ln w="9525" cap="flat" cmpd="sng" algn="ctr">
        <a:solidFill>
          <a:schemeClr val="phClr"/>
        </a:solidFill>
        <a:prstDash val="solid"/>
      </a:ln>
      <a:ln w="10795" cap="flat" cmpd="sng" algn="ctr">
        <a:solidFill>
          <a:schemeClr val="phClr"/>
        </a:solidFill>
        <a:prstDash val="solid"/>
      </a:ln>
      <a:ln w="17145" cap="flat" cmpd="sng" algn="ctr">
        <a:solidFill>
          <a:schemeClr val="phClr">
            <a:shade val="95000"/>
            <a:alpha val="50000"/>
            <a:satMod val="150000"/>
          </a:schemeClr>
        </a:solidFill>
        <a:prstDash val="solid"/>
      </a:ln>
    </a:lnStyleLst>
    <a:effectStyleLst>
      <a:effectStyle>
        <a:effectLst/>
      </a:effectStyle>
      <a:effectStyle>
        <a:effectLst/>
      </a:effectStyle>
      <a:effectStyle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9050" h="31750" prst="coolSlant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230e9df3-be65-4c73-a93b-d1236ebd677e" xsi:nil="true"/>
    <lcf76f155ced4ddcb4097134ff3c332f xmlns="804751ba-60e0-4191-9865-d7e5284c1d69">
      <Terms xmlns="http://schemas.microsoft.com/office/infopath/2007/PartnerControls"/>
    </lcf76f155ced4ddcb4097134ff3c332f>
    <Number xmlns="804751ba-60e0-4191-9865-d7e5284c1d69" xsi:nil="true"/>
    <Time xmlns="804751ba-60e0-4191-9865-d7e5284c1d6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E71A6B924FC94981CCAD1A585590D8" ma:contentTypeVersion="22" ma:contentTypeDescription="Create a new document." ma:contentTypeScope="" ma:versionID="221de02fecf15ae2faa4b29d3db4f636">
  <xsd:schema xmlns:xsd="http://www.w3.org/2001/XMLSchema" xmlns:xs="http://www.w3.org/2001/XMLSchema" xmlns:p="http://schemas.microsoft.com/office/2006/metadata/properties" xmlns:ns1="http://schemas.microsoft.com/sharepoint/v3" xmlns:ns2="804751ba-60e0-4191-9865-d7e5284c1d69" xmlns:ns3="913b567d-4c83-4181-a45c-f04ce7e1b72e" xmlns:ns4="230e9df3-be65-4c73-a93b-d1236ebd677e" targetNamespace="http://schemas.microsoft.com/office/2006/metadata/properties" ma:root="true" ma:fieldsID="bd7a8d4b6fd7ce948488de381d7b2e3b" ns1:_="" ns2:_="" ns3:_="" ns4:_="">
    <xsd:import namespace="http://schemas.microsoft.com/sharepoint/v3"/>
    <xsd:import namespace="804751ba-60e0-4191-9865-d7e5284c1d69"/>
    <xsd:import namespace="913b567d-4c83-4181-a45c-f04ce7e1b72e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1:_ip_UnifiedCompliancePolicyProperties" minOccurs="0"/>
                <xsd:element ref="ns1:_ip_UnifiedCompliancePolicyUIAction" minOccurs="0"/>
                <xsd:element ref="ns2:Number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Tim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0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4751ba-60e0-4191-9865-d7e5284c1d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hidden="true" ma:internalName="MediaServiceKeyPoints" ma:readOnly="true">
      <xsd:simpleType>
        <xsd:restriction base="dms:Note"/>
      </xsd:simpleType>
    </xsd:element>
    <xsd:element name="MediaServiceOCR" ma:index="17" nillable="true" ma:displayName="Extracted Text" ma:hidden="true" ma:internalName="MediaServiceOCR" ma:readOnly="true">
      <xsd:simpleType>
        <xsd:restriction base="dms:Note"/>
      </xsd:simpleType>
    </xsd:element>
    <xsd:element name="MediaServiceLocation" ma:index="18" nillable="true" ma:displayName="Location" ma:hidden="true" ma:internalName="MediaServiceLocation" ma:readOnly="true">
      <xsd:simpleType>
        <xsd:restriction base="dms:Text"/>
      </xsd:simpleType>
    </xsd:element>
    <xsd:element name="Number" ma:index="21" nillable="true" ma:displayName="Number" ma:format="Dropdown" ma:internalName="Number" ma:percentage="FALSE">
      <xsd:simpleType>
        <xsd:restriction base="dms:Number"/>
      </xsd:simpleType>
    </xsd:element>
    <xsd:element name="MediaLengthInSeconds" ma:index="22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Time" ma:index="26" nillable="true" ma:displayName="Time" ma:format="DateTime" ma:internalName="Time">
      <xsd:simpleType>
        <xsd:restriction base="dms:DateTime"/>
      </xsd:simpleType>
    </xsd:element>
    <xsd:element name="MediaServiceSearchProperties" ma:index="27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3b567d-4c83-4181-a45c-f04ce7e1b72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ae7d3c4e-66c4-4603-a26b-8d6b1e039262}" ma:internalName="TaxCatchAll" ma:showField="CatchAllData" ma:web="913b567d-4c83-4181-a45c-f04ce7e1b72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804751ba-60e0-4191-9865-d7e5284c1d69"/>
    <ds:schemaRef ds:uri="230e9df3-be65-4c73-a93b-d1236ebd677e"/>
    <ds:schemaRef ds:uri="http://schemas.microsoft.com/office/2006/documentManagement/types"/>
    <ds:schemaRef ds:uri="http://purl.org/dc/elements/1.1/"/>
    <ds:schemaRef ds:uri="http://schemas.microsoft.com/sharepoint/v3"/>
    <ds:schemaRef ds:uri="http://purl.org/dc/terms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913b567d-4c83-4181-a45c-f04ce7e1b72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D618BBE-9A7B-477A-8CCA-8FE1ECFCC6A6}">
  <ds:schemaRefs>
    <ds:schemaRef ds:uri="230e9df3-be65-4c73-a93b-d1236ebd677e"/>
    <ds:schemaRef ds:uri="804751ba-60e0-4191-9865-d7e5284c1d69"/>
    <ds:schemaRef ds:uri="913b567d-4c83-4181-a45c-f04ce7e1b72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Build 16:9 Template Light</Template>
  <TotalTime>164</TotalTime>
  <Words>1853</Words>
  <Application>Microsoft Office PowerPoint</Application>
  <PresentationFormat>Widescreen</PresentationFormat>
  <Paragraphs>348</Paragraphs>
  <Slides>31</Slides>
  <Notes>29</Notes>
  <HiddenSlides>0</HiddenSlides>
  <MMClips>6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Consolas</vt:lpstr>
      <vt:lpstr>Open Sans</vt:lpstr>
      <vt:lpstr>Segoe UI</vt:lpstr>
      <vt:lpstr>Segoe UI Semibold</vt:lpstr>
      <vt:lpstr>Wingdings</vt:lpstr>
      <vt:lpstr>Microsoft Build 16:9 Template Light</vt:lpstr>
      <vt:lpstr>Microsoft Build 16:9 Template Dark</vt:lpstr>
      <vt:lpstr>Microsoft Build 16:9 Template Dark</vt:lpstr>
      <vt:lpstr>Light 16x9</vt:lpstr>
      <vt:lpstr>Microsoft Build 2023</vt:lpstr>
      <vt:lpstr>All things client and mobile application development with .NET</vt:lpstr>
      <vt:lpstr>.NET Multi-platform App UI (MAUI)</vt:lpstr>
      <vt:lpstr>.NET offers choice for developers</vt:lpstr>
      <vt:lpstr>All up cust. Logo slide 2</vt:lpstr>
      <vt:lpstr>.NET MAUI is Growing and Active!</vt:lpstr>
      <vt:lpstr>.NET 7 Performance</vt:lpstr>
      <vt:lpstr>Visual Studio Improvements</vt:lpstr>
      <vt:lpstr>Tooltips</vt:lpstr>
      <vt:lpstr>Pointer Hover</vt:lpstr>
      <vt:lpstr>Context Menu</vt:lpstr>
      <vt:lpstr>Right-Click</vt:lpstr>
      <vt:lpstr>Component Vendors</vt:lpstr>
      <vt:lpstr>DevExpress</vt:lpstr>
      <vt:lpstr>Grial</vt:lpstr>
      <vt:lpstr>Screenshot</vt:lpstr>
      <vt:lpstr>Telerik UI for .NET MAUI</vt:lpstr>
      <vt:lpstr>Syncfusion</vt:lpstr>
      <vt:lpstr>https://github.com/xceedsoftware/mauitoolkit</vt:lpstr>
      <vt:lpstr>Coming in .NET 8</vt:lpstr>
      <vt:lpstr>Accelerators</vt:lpstr>
      <vt:lpstr>Use Native Libraries with Platform Channels</vt:lpstr>
      <vt:lpstr>Keyboard Improvements</vt:lpstr>
      <vt:lpstr>Productivity with GitHub Copilot</vt:lpstr>
      <vt:lpstr>Experimental</vt:lpstr>
      <vt:lpstr>Release schedule, support &amp; patching</vt:lpstr>
      <vt:lpstr>Start Using .NET MAUI</vt:lpstr>
      <vt:lpstr>Rapid Development with Visual Studio 2022</vt:lpstr>
      <vt:lpstr>.NET Upgrade  Assistant for  Xamarin Projects</vt:lpstr>
      <vt:lpstr>Follow .NET – dot.net</vt:lpstr>
      <vt:lpstr>Microsoft Logo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Build</dc:title>
  <dc:subject>Microsoft Build</dc:subject>
  <dc:creator>David Ortinau</dc:creator>
  <cp:keywords>Microsoft Build</cp:keywords>
  <dc:description/>
  <cp:lastModifiedBy>Matthew Leibowitz</cp:lastModifiedBy>
  <cp:revision>6</cp:revision>
  <cp:lastPrinted>2023-02-15T20:48:24Z</cp:lastPrinted>
  <dcterms:created xsi:type="dcterms:W3CDTF">2023-05-08T12:52:49Z</dcterms:created>
  <dcterms:modified xsi:type="dcterms:W3CDTF">2023-06-20T21:00:53Z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0x0101002FE71A6B924FC94981CCAD1A585590D8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Sensitivity">
    <vt:lpwstr>General</vt:lpwstr>
  </property>
  <property fmtid="{D5CDD505-2E9C-101B-9397-08002B2CF9AE}" pid="18" name="Metadata">
    <vt:lpwstr/>
  </property>
  <property fmtid="{D5CDD505-2E9C-101B-9397-08002B2CF9AE}" pid="19" name="MediaServiceImageTags">
    <vt:lpwstr/>
  </property>
</Properties>
</file>